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36" r:id="rId1"/>
  </p:sldMasterIdLst>
  <p:notesMasterIdLst>
    <p:notesMasterId r:id="rId9"/>
  </p:notesMasterIdLst>
  <p:handoutMasterIdLst>
    <p:handoutMasterId r:id="rId10"/>
  </p:handoutMasterIdLst>
  <p:sldIdLst>
    <p:sldId id="257" r:id="rId2"/>
    <p:sldId id="258" r:id="rId3"/>
    <p:sldId id="260" r:id="rId4"/>
    <p:sldId id="268" r:id="rId5"/>
    <p:sldId id="259" r:id="rId6"/>
    <p:sldId id="272" r:id="rId7"/>
    <p:sldId id="273" r:id="rId8"/>
  </p:sldIdLst>
  <p:sldSz cx="12192000" cy="6858000"/>
  <p:notesSz cx="6807200" cy="99393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FF"/>
    <a:srgbClr val="CC00CC"/>
    <a:srgbClr val="FF0066"/>
    <a:srgbClr val="CCECFF"/>
    <a:srgbClr val="FFCCFF"/>
    <a:srgbClr val="000000"/>
    <a:srgbClr val="FF3300"/>
    <a:srgbClr val="FF3399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80" autoAdjust="0"/>
    <p:restoredTop sz="66328" autoAdjust="0"/>
  </p:normalViewPr>
  <p:slideViewPr>
    <p:cSldViewPr snapToGrid="0">
      <p:cViewPr varScale="1">
        <p:scale>
          <a:sx n="57" d="100"/>
          <a:sy n="57" d="100"/>
        </p:scale>
        <p:origin x="172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01B8CE-C745-462E-AE70-7904FED6137C}" type="datetimeFigureOut">
              <a:rPr lang="en-US" smtClean="0"/>
              <a:t>5/9/2017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A4F28-6F13-43F1-A1C7-C1AA60B042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5321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B93812-8A59-4C75-B146-23F42C241208}" type="datetimeFigureOut">
              <a:rPr lang="en-US" smtClean="0"/>
              <a:pPr/>
              <a:t>5/9/2017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63F24D-5345-4CC9-BDEA-286F116845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5365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th-TH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เหตุผลที่เลือก </a:t>
            </a:r>
            <a:r>
              <a:rPr lang="en-US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Lean </a:t>
            </a:r>
            <a:r>
              <a:rPr lang="th-TH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กระบวนงาน นี้เนื่องจาก เป็นกระบวนงานภายใต้ภารกิจสำคัญขององค์กร และมี </a:t>
            </a:r>
            <a:r>
              <a:rPr lang="en-US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impact </a:t>
            </a:r>
            <a:r>
              <a:rPr lang="th-TH" sz="20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มากที่สุด กับหน่วยงานของกรมอนามัย</a:t>
            </a:r>
            <a:endParaRPr lang="en-US" sz="20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3F24D-5345-4CC9-BDEA-286F11684581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70040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ยึดรูปบนภาพนิ่ง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ยึดบันทึกย่อ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th-TH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จากการที่ทีมงาน </a:t>
            </a:r>
            <a:r>
              <a:rPr lang="en-US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change</a:t>
            </a:r>
            <a:r>
              <a:rPr lang="th-TH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800" b="1" dirty="0" err="1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กพร</a:t>
            </a:r>
            <a:r>
              <a:rPr lang="th-TH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  <a:r>
              <a:rPr lang="en-US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และเจ้าของงาน ได้ร่วมกันวิเคราะห์ทบทวนกระบวนงาน </a:t>
            </a:r>
            <a:r>
              <a:rPr lang="th-TH" sz="1800" b="1" baseline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รอบ 6 เดือนหลัง พบว่า มี 7 ขั้นตอน แต่มีวันทำการ 117 วันทำการ</a:t>
            </a:r>
          </a:p>
          <a:p>
            <a:r>
              <a:rPr lang="th-TH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ใช้เครื่องมือ </a:t>
            </a:r>
            <a:r>
              <a:rPr lang="en-US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DOWNTIME </a:t>
            </a:r>
            <a:r>
              <a:rPr lang="th-TH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มาวิเคราะห์ </a:t>
            </a:r>
            <a:r>
              <a:rPr lang="en-US" sz="18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waste </a:t>
            </a:r>
          </a:p>
          <a:p>
            <a:r>
              <a:rPr lang="th-TH" sz="1200" b="1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ประเด็นที่สำคัญ</a:t>
            </a:r>
            <a:r>
              <a:rPr lang="th-TH" sz="1200" b="1" baseline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ยกตัวอย่างเช่น </a:t>
            </a:r>
            <a:endParaRPr lang="en-US" sz="1200" b="1" baseline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th-TH" sz="1200" b="1" baseline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การรอคอย </a:t>
            </a:r>
            <a:r>
              <a:rPr lang="en-US" sz="1200" b="1" baseline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waiting </a:t>
            </a:r>
            <a:r>
              <a:rPr lang="th-TH" sz="1200" b="1" baseline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– ใช้เวลาในการรอคอยค่อนข้างมาก </a:t>
            </a:r>
            <a:endParaRPr lang="en-US" sz="1200" b="1" baseline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b="1" baseline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Extra processing</a:t>
            </a:r>
            <a:r>
              <a:rPr lang="th-TH" sz="1200" b="1" baseline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จะเห็นว่า ขั้นตอนที่ 3 – 5 ใช้เวลาทำการค่อนข้างมาก ...</a:t>
            </a:r>
            <a:endParaRPr lang="en-US" sz="1200" b="1" baseline="0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sz="1200" b="1" baseline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Non-utilized staff</a:t>
            </a:r>
            <a:r>
              <a:rPr lang="th-TH" sz="1200" b="1" baseline="0" dirty="0" smtClean="0">
                <a:solidFill>
                  <a:schemeClr val="tx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– ในขั้นตอนที่ 3 เมื่อคลี่งานออกมาแล้ว พบว่า</a:t>
            </a:r>
            <a:endParaRPr lang="th-TH" sz="1200" b="1" dirty="0" smtClean="0">
              <a:solidFill>
                <a:schemeClr val="tx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th-TH" dirty="0"/>
          </a:p>
        </p:txBody>
      </p:sp>
      <p:sp>
        <p:nvSpPr>
          <p:cNvPr id="4" name="ตัวยึดหมายเลขภาพนิ่ง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3F24D-5345-4CC9-BDEA-286F1168458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5207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b="1" dirty="0" smtClean="0">
                <a:solidFill>
                  <a:schemeClr val="tx1"/>
                </a:solidFill>
                <a:cs typeface="+mn-cs"/>
              </a:rPr>
              <a:t>เมื่อใช้</a:t>
            </a:r>
            <a:r>
              <a:rPr lang="th-TH" sz="1600" b="1" baseline="0" dirty="0" smtClean="0">
                <a:solidFill>
                  <a:schemeClr val="tx1"/>
                </a:solidFill>
                <a:cs typeface="+mn-cs"/>
              </a:rPr>
              <a:t> </a:t>
            </a:r>
            <a:r>
              <a:rPr lang="en-US" sz="1600" b="1" baseline="0" dirty="0" smtClean="0">
                <a:solidFill>
                  <a:schemeClr val="tx1"/>
                </a:solidFill>
                <a:cs typeface="+mn-cs"/>
              </a:rPr>
              <a:t>DOWNTIME </a:t>
            </a:r>
            <a:r>
              <a:rPr lang="th-TH" sz="1600" b="1" baseline="0" dirty="0" smtClean="0">
                <a:solidFill>
                  <a:schemeClr val="tx1"/>
                </a:solidFill>
                <a:cs typeface="+mn-cs"/>
              </a:rPr>
              <a:t>วิเคราะห์กระบวนงานนี้ พบว่า มี 5ประเด็นที่ทำให้เกิด </a:t>
            </a:r>
            <a:r>
              <a:rPr lang="en-US" sz="1600" b="1" baseline="0" dirty="0" smtClean="0">
                <a:solidFill>
                  <a:schemeClr val="tx1"/>
                </a:solidFill>
                <a:cs typeface="+mn-cs"/>
              </a:rPr>
              <a:t>waste</a:t>
            </a:r>
          </a:p>
          <a:p>
            <a:endParaRPr lang="en-US" sz="1600" b="1" dirty="0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3F24D-5345-4CC9-BDEA-286F1168458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464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800" b="1" dirty="0" smtClean="0">
                <a:cs typeface="+mn-cs"/>
              </a:rPr>
              <a:t> </a:t>
            </a:r>
            <a:r>
              <a:rPr lang="en-US" sz="1800" b="1" dirty="0" smtClean="0">
                <a:cs typeface="+mn-cs"/>
              </a:rPr>
              <a:t>-coaching</a:t>
            </a:r>
            <a:r>
              <a:rPr lang="en-US" sz="1800" b="1" baseline="0" dirty="0" smtClean="0">
                <a:cs typeface="+mn-cs"/>
              </a:rPr>
              <a:t> – </a:t>
            </a:r>
            <a:r>
              <a:rPr lang="th-TH" sz="1800" b="1" baseline="0" dirty="0" smtClean="0">
                <a:cs typeface="+mn-cs"/>
              </a:rPr>
              <a:t>โดย </a:t>
            </a:r>
            <a:r>
              <a:rPr lang="th-TH" sz="1800" b="1" dirty="0" err="1" smtClean="0">
                <a:cs typeface="+mn-cs"/>
              </a:rPr>
              <a:t>กพร</a:t>
            </a:r>
            <a:r>
              <a:rPr lang="th-TH" sz="1800" b="1" dirty="0" smtClean="0">
                <a:cs typeface="+mn-cs"/>
              </a:rPr>
              <a:t>.เชิญเจ้าภาพตัวชี้วัดร่วมปรึกษาหารือและให้คำแนะนำในการจัดทำ </a:t>
            </a:r>
            <a:r>
              <a:rPr lang="en-US" sz="1800" b="1" dirty="0" smtClean="0">
                <a:cs typeface="+mn-cs"/>
              </a:rPr>
              <a:t>template</a:t>
            </a:r>
            <a:endParaRPr lang="th-TH" sz="1800" b="1" dirty="0" smtClean="0">
              <a:cs typeface="+mn-cs"/>
            </a:endParaRPr>
          </a:p>
          <a:p>
            <a:r>
              <a:rPr lang="th-TH" sz="1800" b="1" dirty="0" smtClean="0">
                <a:cs typeface="+mn-cs"/>
              </a:rPr>
              <a:t> </a:t>
            </a:r>
            <a:r>
              <a:rPr lang="en-US" sz="1800" b="1" dirty="0" smtClean="0">
                <a:cs typeface="+mn-cs"/>
              </a:rPr>
              <a:t>-</a:t>
            </a:r>
            <a:r>
              <a:rPr lang="th-TH" sz="1800" b="1" dirty="0" smtClean="0">
                <a:cs typeface="+mn-cs"/>
              </a:rPr>
              <a:t>จากการ</a:t>
            </a:r>
            <a:r>
              <a:rPr lang="th-TH" sz="1800" b="1" baseline="0" dirty="0" smtClean="0">
                <a:cs typeface="+mn-cs"/>
              </a:rPr>
              <a:t> </a:t>
            </a:r>
            <a:r>
              <a:rPr lang="en-US" sz="1800" b="1" dirty="0" smtClean="0">
                <a:cs typeface="+mn-cs"/>
              </a:rPr>
              <a:t>observe</a:t>
            </a:r>
            <a:r>
              <a:rPr lang="en-US" sz="1800" b="1" baseline="0" dirty="0" smtClean="0">
                <a:cs typeface="+mn-cs"/>
              </a:rPr>
              <a:t> </a:t>
            </a:r>
            <a:r>
              <a:rPr lang="th-TH" sz="1800" b="1" baseline="0" dirty="0" smtClean="0">
                <a:cs typeface="+mn-cs"/>
              </a:rPr>
              <a:t>การทำงานของลูกน้อง  .....กระตุ้น</a:t>
            </a:r>
          </a:p>
          <a:p>
            <a:endParaRPr lang="en-US" sz="1800" b="1" dirty="0"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3F24D-5345-4CC9-BDEA-286F1168458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7677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b="1" dirty="0" smtClean="0">
                <a:solidFill>
                  <a:schemeClr val="tx1"/>
                </a:solidFill>
              </a:rPr>
              <a:t>จากการที่ทีมร่วมกันวิเคราะห์</a:t>
            </a:r>
            <a:r>
              <a:rPr lang="th-TH" b="1" baseline="0" dirty="0" smtClean="0">
                <a:solidFill>
                  <a:schemeClr val="tx1"/>
                </a:solidFill>
              </a:rPr>
              <a:t> </a:t>
            </a:r>
            <a:r>
              <a:rPr lang="en-US" b="1" baseline="0" dirty="0" smtClean="0">
                <a:solidFill>
                  <a:schemeClr val="tx1"/>
                </a:solidFill>
              </a:rPr>
              <a:t>DOWNTIME </a:t>
            </a:r>
            <a:r>
              <a:rPr lang="th-TH" b="1" baseline="0" dirty="0" smtClean="0">
                <a:solidFill>
                  <a:schemeClr val="tx1"/>
                </a:solidFill>
              </a:rPr>
              <a:t> </a:t>
            </a:r>
            <a:r>
              <a:rPr lang="th-TH" b="1" baseline="0" dirty="0" err="1" smtClean="0">
                <a:solidFill>
                  <a:schemeClr val="tx1"/>
                </a:solidFill>
              </a:rPr>
              <a:t>กพร</a:t>
            </a:r>
            <a:r>
              <a:rPr lang="th-TH" b="1" baseline="0" dirty="0" smtClean="0">
                <a:solidFill>
                  <a:schemeClr val="tx1"/>
                </a:solidFill>
              </a:rPr>
              <a:t>.ได้นำมาปรับใช้กับการทำงานสำหรับรอบ 5เดือนแรก </a:t>
            </a:r>
          </a:p>
          <a:p>
            <a:r>
              <a:rPr lang="th-TH" b="1" baseline="0" dirty="0" smtClean="0">
                <a:solidFill>
                  <a:schemeClr val="tx1"/>
                </a:solidFill>
              </a:rPr>
              <a:t>เมื่อพบว่า มี </a:t>
            </a:r>
            <a:r>
              <a:rPr lang="en-US" b="1" baseline="0" dirty="0" smtClean="0">
                <a:solidFill>
                  <a:schemeClr val="tx1"/>
                </a:solidFill>
              </a:rPr>
              <a:t>waste </a:t>
            </a:r>
            <a:r>
              <a:rPr lang="th-TH" b="1" baseline="0" dirty="0" smtClean="0">
                <a:solidFill>
                  <a:schemeClr val="tx1"/>
                </a:solidFill>
              </a:rPr>
              <a:t>ในประเด็น ต่างๆที่กล่าวมา เราก็มาปรับปรุง พัฒนางานโดย วางแผนเริ่มต้นในการออกแบบระบบ </a:t>
            </a:r>
            <a:r>
              <a:rPr lang="en-US" b="1" baseline="0" dirty="0" smtClean="0">
                <a:solidFill>
                  <a:schemeClr val="tx1"/>
                </a:solidFill>
              </a:rPr>
              <a:t>template </a:t>
            </a:r>
            <a:r>
              <a:rPr lang="th-TH" b="1" baseline="0" dirty="0" smtClean="0">
                <a:solidFill>
                  <a:schemeClr val="tx1"/>
                </a:solidFill>
              </a:rPr>
              <a:t>และ </a:t>
            </a:r>
            <a:r>
              <a:rPr lang="en-US" b="1" baseline="0" dirty="0" smtClean="0">
                <a:solidFill>
                  <a:schemeClr val="tx1"/>
                </a:solidFill>
              </a:rPr>
              <a:t>special report  </a:t>
            </a:r>
          </a:p>
          <a:p>
            <a:r>
              <a:rPr lang="th-TH" b="1" baseline="0" dirty="0" smtClean="0">
                <a:solidFill>
                  <a:schemeClr val="tx1"/>
                </a:solidFill>
              </a:rPr>
              <a:t>มี</a:t>
            </a:r>
            <a:r>
              <a:rPr lang="th-TH" b="1" u="sng" baseline="0" dirty="0" smtClean="0">
                <a:solidFill>
                  <a:schemeClr val="tx1"/>
                </a:solidFill>
              </a:rPr>
              <a:t>การจัดเกรดหน่วยงาน </a:t>
            </a:r>
            <a:r>
              <a:rPr lang="th-TH" b="1" baseline="0" dirty="0" smtClean="0">
                <a:solidFill>
                  <a:schemeClr val="tx1"/>
                </a:solidFill>
              </a:rPr>
              <a:t>มี</a:t>
            </a:r>
            <a:r>
              <a:rPr lang="th-TH" b="1" u="sng" baseline="0" dirty="0" smtClean="0">
                <a:solidFill>
                  <a:schemeClr val="tx1"/>
                </a:solidFill>
              </a:rPr>
              <a:t>กลไกค</a:t>
            </a:r>
            <a:r>
              <a:rPr lang="th-TH" b="1" baseline="0" dirty="0" smtClean="0">
                <a:solidFill>
                  <a:schemeClr val="tx1"/>
                </a:solidFill>
              </a:rPr>
              <a:t>ณะกรรมการสุ่มตรวจหน่วยงานที่มีผลงานในทุกระดับ </a:t>
            </a:r>
          </a:p>
          <a:p>
            <a:r>
              <a:rPr lang="th-TH" b="1" baseline="0" dirty="0" smtClean="0">
                <a:solidFill>
                  <a:schemeClr val="tx1"/>
                </a:solidFill>
              </a:rPr>
              <a:t>ซึ่งขณะนี้ ในระดับดีเด่น ได้ทวนสอบและถอดบทเรียนไปแล้ว 5 หน่วยงาน คือ ศูนย์ทันตระ</a:t>
            </a:r>
            <a:r>
              <a:rPr lang="th-TH" b="1" baseline="0" dirty="0" err="1" smtClean="0">
                <a:solidFill>
                  <a:schemeClr val="tx1"/>
                </a:solidFill>
              </a:rPr>
              <a:t>หว่าง</a:t>
            </a:r>
            <a:r>
              <a:rPr lang="th-TH" b="1" baseline="0" dirty="0" smtClean="0">
                <a:solidFill>
                  <a:schemeClr val="tx1"/>
                </a:solidFill>
              </a:rPr>
              <a:t>ประเทศ ศอ 7 ขอนแก่น </a:t>
            </a:r>
            <a:r>
              <a:rPr lang="th-TH" b="1" baseline="0" dirty="0" err="1" smtClean="0">
                <a:solidFill>
                  <a:schemeClr val="tx1"/>
                </a:solidFill>
              </a:rPr>
              <a:t>กองผ</a:t>
            </a:r>
            <a:r>
              <a:rPr lang="th-TH" b="1" baseline="0" dirty="0" smtClean="0">
                <a:solidFill>
                  <a:schemeClr val="tx1"/>
                </a:solidFill>
              </a:rPr>
              <a:t>. สำนัก ว. และสำนัก ท.</a:t>
            </a:r>
          </a:p>
          <a:p>
            <a:r>
              <a:rPr lang="th-TH" b="1" baseline="0" dirty="0" smtClean="0">
                <a:solidFill>
                  <a:schemeClr val="tx1"/>
                </a:solidFill>
              </a:rPr>
              <a:t> สรุปบทเรียน  เพื่อพัฒนาในปีต่อไป  </a:t>
            </a:r>
          </a:p>
          <a:p>
            <a:r>
              <a:rPr lang="th-TH" b="1" baseline="0" dirty="0" smtClean="0">
                <a:solidFill>
                  <a:schemeClr val="tx1"/>
                </a:solidFill>
              </a:rPr>
              <a:t>ลด 21 วันทำการ มี 12 ขั้นตอน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3F24D-5345-4CC9-BDEA-286F1168458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22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600" b="1" dirty="0" smtClean="0">
                <a:solidFill>
                  <a:schemeClr val="tx1"/>
                </a:solidFill>
                <a:cs typeface="+mn-cs"/>
              </a:rPr>
              <a:t>Add</a:t>
            </a:r>
            <a:r>
              <a:rPr lang="en-US" sz="1600" b="1" baseline="0" dirty="0" smtClean="0">
                <a:solidFill>
                  <a:schemeClr val="tx1"/>
                </a:solidFill>
                <a:cs typeface="+mn-cs"/>
              </a:rPr>
              <a:t> value </a:t>
            </a:r>
            <a:r>
              <a:rPr lang="th-TH" sz="1600" b="1" baseline="0" dirty="0" smtClean="0">
                <a:solidFill>
                  <a:schemeClr val="tx1"/>
                </a:solidFill>
                <a:cs typeface="+mn-cs"/>
              </a:rPr>
              <a:t>+ คล่องตัว รวดเร็ว เราจับมือกับ กอง ผ. และ</a:t>
            </a:r>
            <a:r>
              <a:rPr lang="th-TH" sz="1600" b="1" baseline="0" dirty="0" err="1" smtClean="0">
                <a:solidFill>
                  <a:schemeClr val="tx1"/>
                </a:solidFill>
                <a:cs typeface="+mn-cs"/>
              </a:rPr>
              <a:t>กองจ</a:t>
            </a:r>
            <a:r>
              <a:rPr lang="th-TH" sz="1600" b="1" baseline="0" dirty="0" smtClean="0">
                <a:solidFill>
                  <a:schemeClr val="tx1"/>
                </a:solidFill>
                <a:cs typeface="+mn-cs"/>
              </a:rPr>
              <a:t>. </a:t>
            </a:r>
            <a:r>
              <a:rPr lang="th-TH" sz="1600" b="1" dirty="0" err="1" smtClean="0">
                <a:solidFill>
                  <a:schemeClr val="tx1"/>
                </a:solidFill>
                <a:cs typeface="+mn-cs"/>
              </a:rPr>
              <a:t>บูรณา</a:t>
            </a:r>
            <a:r>
              <a:rPr lang="th-TH" sz="1600" b="1" dirty="0" smtClean="0">
                <a:solidFill>
                  <a:schemeClr val="tx1"/>
                </a:solidFill>
                <a:cs typeface="+mn-cs"/>
              </a:rPr>
              <a:t>การ 3 </a:t>
            </a:r>
            <a:r>
              <a:rPr lang="th-TH" sz="1600" b="1" dirty="0" smtClean="0">
                <a:solidFill>
                  <a:schemeClr val="tx1"/>
                </a:solidFill>
                <a:cs typeface="+mn-cs"/>
              </a:rPr>
              <a:t>หน่วยงาน ร่วมกันพัฒนาระบบ </a:t>
            </a:r>
            <a:r>
              <a:rPr lang="en-US" sz="1600" b="1" dirty="0" smtClean="0">
                <a:solidFill>
                  <a:schemeClr val="tx1"/>
                </a:solidFill>
                <a:cs typeface="+mn-cs"/>
              </a:rPr>
              <a:t>PMS </a:t>
            </a:r>
            <a:r>
              <a:rPr lang="th-TH" sz="1600" b="1" dirty="0" smtClean="0">
                <a:solidFill>
                  <a:schemeClr val="tx1"/>
                </a:solidFill>
                <a:cs typeface="+mn-cs"/>
              </a:rPr>
              <a:t>ให้มีประสิทธิภาพมากยิ่งขึ้น </a:t>
            </a:r>
          </a:p>
          <a:p>
            <a:r>
              <a:rPr lang="th-TH" sz="1600" b="1" dirty="0" smtClean="0">
                <a:solidFill>
                  <a:schemeClr val="tx1"/>
                </a:solidFill>
                <a:cs typeface="+mn-cs"/>
              </a:rPr>
              <a:t>โดยการ ...</a:t>
            </a:r>
          </a:p>
          <a:p>
            <a:endParaRPr lang="th-TH" sz="1600" b="1" dirty="0" smtClean="0">
              <a:solidFill>
                <a:schemeClr val="tx1"/>
              </a:solidFill>
              <a:cs typeface="+mn-cs"/>
            </a:endParaRPr>
          </a:p>
          <a:p>
            <a:endParaRPr lang="th-TH" sz="1600" b="1" dirty="0" smtClean="0">
              <a:solidFill>
                <a:schemeClr val="tx1"/>
              </a:solidFill>
              <a:cs typeface="+mn-cs"/>
            </a:endParaRPr>
          </a:p>
          <a:p>
            <a:r>
              <a:rPr lang="th-TH" sz="1600" b="1" dirty="0" smtClean="0">
                <a:solidFill>
                  <a:schemeClr val="tx1"/>
                </a:solidFill>
                <a:cs typeface="+mn-cs"/>
              </a:rPr>
              <a:t>-</a:t>
            </a:r>
            <a:r>
              <a:rPr lang="th-TH" sz="1600" b="1" dirty="0" err="1" smtClean="0">
                <a:solidFill>
                  <a:schemeClr val="tx1"/>
                </a:solidFill>
                <a:cs typeface="+mn-cs"/>
              </a:rPr>
              <a:t>กพร</a:t>
            </a:r>
            <a:r>
              <a:rPr lang="th-TH" sz="1600" b="1" dirty="0" smtClean="0">
                <a:solidFill>
                  <a:schemeClr val="tx1"/>
                </a:solidFill>
                <a:cs typeface="+mn-cs"/>
              </a:rPr>
              <a:t>.ขอขอบคุณทีมงานกอง</a:t>
            </a:r>
            <a:r>
              <a:rPr lang="th-TH" sz="1600" b="1" dirty="0" err="1" smtClean="0">
                <a:solidFill>
                  <a:schemeClr val="tx1"/>
                </a:solidFill>
                <a:cs typeface="+mn-cs"/>
              </a:rPr>
              <a:t>แผนน</a:t>
            </a:r>
            <a:r>
              <a:rPr lang="th-TH" sz="1600" b="1" baseline="0" dirty="0" smtClean="0">
                <a:solidFill>
                  <a:schemeClr val="tx1"/>
                </a:solidFill>
                <a:cs typeface="+mn-cs"/>
              </a:rPr>
              <a:t> และ</a:t>
            </a:r>
            <a:r>
              <a:rPr lang="th-TH" sz="1600" b="1" baseline="0" dirty="0" err="1" smtClean="0">
                <a:solidFill>
                  <a:schemeClr val="tx1"/>
                </a:solidFill>
                <a:cs typeface="+mn-cs"/>
              </a:rPr>
              <a:t>กองจ</a:t>
            </a:r>
            <a:r>
              <a:rPr lang="th-TH" sz="1600" b="1" baseline="0" dirty="0" smtClean="0">
                <a:solidFill>
                  <a:schemeClr val="tx1"/>
                </a:solidFill>
                <a:cs typeface="+mn-cs"/>
              </a:rPr>
              <a:t>. </a:t>
            </a:r>
            <a:endParaRPr lang="th-TH" sz="1600" b="1" dirty="0" smtClean="0">
              <a:solidFill>
                <a:schemeClr val="tx1"/>
              </a:solidFill>
              <a:cs typeface="+mn-cs"/>
            </a:endParaRPr>
          </a:p>
          <a:p>
            <a:r>
              <a:rPr lang="th-TH" sz="1600" b="1" dirty="0" smtClean="0">
                <a:solidFill>
                  <a:schemeClr val="tx1"/>
                </a:solidFill>
                <a:cs typeface="+mn-cs"/>
              </a:rPr>
              <a:t>ในการร่วมกันพัฒนา</a:t>
            </a:r>
            <a:r>
              <a:rPr lang="th-TH" sz="1600" b="1" baseline="0" dirty="0" smtClean="0">
                <a:solidFill>
                  <a:schemeClr val="tx1"/>
                </a:solidFill>
                <a:cs typeface="+mn-cs"/>
              </a:rPr>
              <a:t> </a:t>
            </a:r>
            <a:r>
              <a:rPr lang="en-US" sz="1600" b="1" baseline="0" dirty="0" smtClean="0">
                <a:solidFill>
                  <a:schemeClr val="tx1"/>
                </a:solidFill>
                <a:cs typeface="+mn-cs"/>
              </a:rPr>
              <a:t>PMS </a:t>
            </a:r>
            <a:r>
              <a:rPr lang="th-TH" sz="1600" b="1" baseline="0" dirty="0" smtClean="0">
                <a:solidFill>
                  <a:schemeClr val="tx1"/>
                </a:solidFill>
                <a:cs typeface="+mn-cs"/>
              </a:rPr>
              <a:t>ที่เป็น </a:t>
            </a:r>
            <a:r>
              <a:rPr lang="en-US" sz="1600" b="1" dirty="0" smtClean="0">
                <a:solidFill>
                  <a:schemeClr val="tx1"/>
                </a:solidFill>
                <a:cs typeface="+mn-cs"/>
              </a:rPr>
              <a:t>innovation</a:t>
            </a:r>
            <a:r>
              <a:rPr lang="th-TH" sz="1600" b="1" dirty="0" smtClean="0">
                <a:solidFill>
                  <a:schemeClr val="tx1"/>
                </a:solidFill>
                <a:cs typeface="+mn-cs"/>
              </a:rPr>
              <a:t> แบบ</a:t>
            </a:r>
            <a:r>
              <a:rPr lang="th-TH" sz="1600" b="1" dirty="0" err="1" smtClean="0">
                <a:solidFill>
                  <a:schemeClr val="tx1"/>
                </a:solidFill>
                <a:cs typeface="+mn-cs"/>
              </a:rPr>
              <a:t>บูรณา</a:t>
            </a:r>
            <a:r>
              <a:rPr lang="th-TH" sz="1600" b="1" dirty="0" smtClean="0">
                <a:solidFill>
                  <a:schemeClr val="tx1"/>
                </a:solidFill>
                <a:cs typeface="+mn-cs"/>
              </a:rPr>
              <a:t>การ </a:t>
            </a:r>
          </a:p>
          <a:p>
            <a:r>
              <a:rPr lang="th-TH" sz="1600" b="1" dirty="0" smtClean="0">
                <a:solidFill>
                  <a:schemeClr val="tx1"/>
                </a:solidFill>
                <a:cs typeface="+mn-cs"/>
              </a:rPr>
              <a:t> </a:t>
            </a:r>
            <a:r>
              <a:rPr lang="en-US" sz="1600" b="1" dirty="0" smtClean="0">
                <a:solidFill>
                  <a:schemeClr val="tx1"/>
                </a:solidFill>
                <a:cs typeface="+mn-cs"/>
              </a:rPr>
              <a:t>Smart </a:t>
            </a:r>
            <a:r>
              <a:rPr lang="en-US" sz="1600" b="1" dirty="0" err="1" smtClean="0">
                <a:solidFill>
                  <a:schemeClr val="tx1"/>
                </a:solidFill>
                <a:cs typeface="+mn-cs"/>
              </a:rPr>
              <a:t>DoH</a:t>
            </a:r>
            <a:r>
              <a:rPr lang="en-US" sz="1600" b="1" dirty="0" smtClean="0">
                <a:solidFill>
                  <a:schemeClr val="tx1"/>
                </a:solidFill>
                <a:cs typeface="+mn-cs"/>
              </a:rPr>
              <a:t> PMS</a:t>
            </a:r>
            <a:endParaRPr lang="th-TH" sz="1600" b="1" dirty="0" smtClean="0">
              <a:solidFill>
                <a:schemeClr val="tx1"/>
              </a:solidFill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3F24D-5345-4CC9-BDEA-286F11684581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85336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sz="1600" b="1" dirty="0" err="1" smtClean="0">
                <a:solidFill>
                  <a:schemeClr val="tx1"/>
                </a:solidFill>
              </a:rPr>
              <a:t>กพร</a:t>
            </a:r>
            <a:r>
              <a:rPr lang="th-TH" sz="1600" b="1" dirty="0" smtClean="0">
                <a:solidFill>
                  <a:schemeClr val="tx1"/>
                </a:solidFill>
              </a:rPr>
              <a:t>.มุ่งหวัง ทำหน้าที่เป็นสะพานเชื่อมโยงสนับสนุนการดำเนินงานกรมอนามัยไปสู่การเป็น</a:t>
            </a:r>
            <a:r>
              <a:rPr lang="th-TH" sz="1600" b="1" baseline="0" dirty="0" smtClean="0">
                <a:solidFill>
                  <a:schemeClr val="tx1"/>
                </a:solidFill>
              </a:rPr>
              <a:t> </a:t>
            </a:r>
            <a:r>
              <a:rPr lang="en-US" sz="1600" b="1" baseline="0" dirty="0" err="1" smtClean="0">
                <a:solidFill>
                  <a:schemeClr val="tx1"/>
                </a:solidFill>
              </a:rPr>
              <a:t>DoH</a:t>
            </a:r>
            <a:r>
              <a:rPr lang="en-US" sz="1600" b="1" baseline="0" dirty="0" smtClean="0">
                <a:solidFill>
                  <a:schemeClr val="tx1"/>
                </a:solidFill>
              </a:rPr>
              <a:t> 4.0 </a:t>
            </a:r>
            <a:r>
              <a:rPr lang="th-TH" sz="1600" b="1" baseline="0" dirty="0" smtClean="0">
                <a:solidFill>
                  <a:schemeClr val="tx1"/>
                </a:solidFill>
              </a:rPr>
              <a:t>ต่อไป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A63F24D-5345-4CC9-BDEA-286F11684581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939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A8E1B8-85A3-48CB-93F2-EC4DC7FE2D6A}" type="slidenum">
              <a:rPr lang="th-TH" altLang="en-US" smtClean="0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516232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9779B-6805-4696-8CDF-29DA7BF8C94C}" type="slidenum">
              <a:rPr lang="th-TH" altLang="en-US" smtClean="0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391357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0DCB5E-4168-41F0-9876-A45024B1E1A6}" type="slidenum">
              <a:rPr lang="th-TH" altLang="en-US" smtClean="0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5637889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BD7CF7-44DD-484F-BFEA-8BFBBEEFF60B}" type="slidenum">
              <a:rPr lang="th-TH" altLang="en-US" smtClean="0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989671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21E4BB-2B3B-4B7B-B292-7932B5C29141}" type="slidenum">
              <a:rPr lang="th-TH" altLang="en-US" smtClean="0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14824533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CB6631-4708-4B13-BC15-8361F3C99818}" type="slidenum">
              <a:rPr lang="th-TH" altLang="en-US" smtClean="0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512228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A222A-7C96-44FF-9A50-58453A016B9E}" type="slidenum">
              <a:rPr lang="th-TH" altLang="en-US" smtClean="0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044369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EF5F4-39F3-4BC9-BB26-5AD30F3CF374}" type="slidenum">
              <a:rPr lang="th-TH" altLang="en-US" smtClean="0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7357217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DE42A5-3C68-4227-8FF6-BEB0BB08AF2A}" type="slidenum">
              <a:rPr lang="th-TH" altLang="en-US" smtClean="0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27219058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B17C88-7A4A-4158-A383-1DA1BD87E1E6}" type="slidenum">
              <a:rPr lang="th-TH" altLang="en-US" smtClean="0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3367871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E61299-5846-42CC-9917-6C95E36CAA4B}" type="slidenum">
              <a:rPr lang="th-TH" altLang="en-US" smtClean="0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711577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h-TH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011D8-274B-4A8D-BDD6-057FBFAFD3B0}" type="slidenum">
              <a:rPr lang="th-TH" altLang="en-US" smtClean="0"/>
              <a:pPr/>
              <a:t>‹#›</a:t>
            </a:fld>
            <a:endParaRPr lang="th-TH" altLang="en-US"/>
          </a:p>
        </p:txBody>
      </p:sp>
    </p:spTree>
    <p:extLst>
      <p:ext uri="{BB962C8B-B14F-4D97-AF65-F5344CB8AC3E}">
        <p14:creationId xmlns:p14="http://schemas.microsoft.com/office/powerpoint/2010/main" val="42510651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0" y="6477000"/>
            <a:ext cx="5384800" cy="381000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en-US" altLang="en-US" sz="2000" smtClean="0"/>
              <a:t>     </a:t>
            </a: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774201"/>
            <a:ext cx="12192000" cy="250162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noFill/>
          </a:ln>
          <a:effectLst/>
          <a:ex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0" lang="en-US" altLang="en-US" sz="5400" b="1" u="none" strike="noStrike" kern="1200" cap="none" spc="0" normalizeH="0" baseline="0" noProof="0" dirty="0" smtClean="0">
                <a:ln>
                  <a:noFill/>
                </a:ln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Lean…</a:t>
            </a:r>
            <a:r>
              <a:rPr lang="th-TH" altLang="en-US" sz="48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กระบวนงาน</a:t>
            </a:r>
            <a:r>
              <a:rPr kumimoji="0" lang="en-US" altLang="en-US" sz="4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/>
            </a:r>
            <a:br>
              <a:rPr kumimoji="0" lang="en-US" altLang="en-US" sz="4800" b="1" i="1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</a:br>
            <a:r>
              <a:rPr kumimoji="0" lang="th-TH" alt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th-TH" alt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“</a:t>
            </a:r>
            <a:r>
              <a:rPr kumimoji="0" lang="th-TH" sz="3200" b="1" i="0" u="none" strike="noStrike" kern="1200" cap="none" spc="0" normalizeH="0" baseline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การประเมินผลการปฏิบัติราชการตามคำรับรองฯ </a:t>
            </a:r>
            <a:endParaRPr kumimoji="0" lang="en-US" sz="3200" b="1" i="0" u="none" strike="noStrike" kern="1200" cap="none" spc="0" normalizeH="0" baseline="0" noProof="0" dirty="0" smtClean="0">
              <a:ln w="10541" cmpd="sng">
                <a:solidFill>
                  <a:srgbClr val="4F81BD">
                    <a:shade val="88000"/>
                    <a:satMod val="110000"/>
                  </a:srgbClr>
                </a:solidFill>
                <a:prstDash val="solid"/>
              </a:ln>
              <a:solidFill>
                <a:srgbClr val="0000FF"/>
              </a:solidFill>
              <a:effectLst/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sz="3200" b="1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ของ</a:t>
            </a:r>
            <a:r>
              <a:rPr kumimoji="0" lang="th-TH" sz="3200" b="1" i="0" u="none" strike="noStrike" kern="1200" cap="none" spc="0" normalizeH="0" baseline="0" noProof="0" dirty="0" smtClean="0">
                <a:ln w="10541" cmpd="sng">
                  <a:solidFill>
                    <a:srgbClr val="4F81BD">
                      <a:shade val="88000"/>
                      <a:satMod val="110000"/>
                    </a:srgbClr>
                  </a:solidFill>
                  <a:prstDash val="solid"/>
                </a:ln>
                <a:solidFill>
                  <a:srgbClr val="0000FF"/>
                </a:solidFill>
                <a:effectLst/>
                <a:uLnTx/>
                <a:uFillTx/>
                <a:latin typeface="Tahoma" pitchFamily="34" charset="0"/>
                <a:ea typeface="Tahoma" pitchFamily="34" charset="0"/>
                <a:cs typeface="Tahoma" pitchFamily="34" charset="0"/>
              </a:rPr>
              <a:t>หน่วยงานในสังกัดกรมอนามัย” </a:t>
            </a:r>
            <a:endParaRPr kumimoji="0" lang="en-US" altLang="en-US" sz="3200" b="1" i="1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2865487" y="3358971"/>
            <a:ext cx="5786511" cy="560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th-TH" altLang="en-US" sz="36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กลุ่มพัฒนาระบบบริหาร</a:t>
            </a:r>
            <a:endParaRPr kumimoji="0" lang="en-US" altLang="en-US" sz="3600" b="1" u="none" strike="noStrike" kern="1200" cap="none" spc="0" normalizeH="0" baseline="0" noProof="0" dirty="0" smtClean="0">
              <a:ln>
                <a:noFill/>
              </a:ln>
              <a:uLnTx/>
              <a:uFillTx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5384800" y="760553"/>
            <a:ext cx="6807200" cy="0"/>
          </a:xfrm>
          <a:prstGeom prst="line">
            <a:avLst/>
          </a:prstGeom>
          <a:ln w="31750" cmpd="sng">
            <a:solidFill>
              <a:srgbClr val="0000FF">
                <a:alpha val="60000"/>
              </a:srgb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26083" y="3285449"/>
            <a:ext cx="6807200" cy="0"/>
          </a:xfrm>
          <a:prstGeom prst="line">
            <a:avLst/>
          </a:prstGeom>
          <a:ln w="31750" cmpd="sng">
            <a:solidFill>
              <a:srgbClr val="0000FF">
                <a:alpha val="60000"/>
              </a:srgb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0141" y="4029075"/>
            <a:ext cx="4600575" cy="263842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AutoShape 261"/>
          <p:cNvSpPr>
            <a:spLocks noChangeArrowheads="1"/>
          </p:cNvSpPr>
          <p:nvPr/>
        </p:nvSpPr>
        <p:spPr bwMode="auto">
          <a:xfrm>
            <a:off x="964677" y="1601489"/>
            <a:ext cx="2167256" cy="888956"/>
          </a:xfrm>
          <a:prstGeom prst="roundRect">
            <a:avLst>
              <a:gd name="adj" fmla="val 50000"/>
            </a:avLst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1.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กพร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แจ้งเจ้าภาพ</a:t>
            </a:r>
            <a:r>
              <a:rPr lang="th-TH" sz="14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ตัวชี้วัดพิจารณาคะแนน</a:t>
            </a:r>
          </a:p>
          <a:p>
            <a:pPr algn="ctr"/>
            <a:r>
              <a:rPr lang="th-TH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 วันทำการ</a:t>
            </a:r>
            <a:endParaRPr lang="th-TH" sz="1400" b="1" u="sng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Text Box 263"/>
          <p:cNvSpPr txBox="1">
            <a:spLocks noChangeArrowheads="1"/>
          </p:cNvSpPr>
          <p:nvPr/>
        </p:nvSpPr>
        <p:spPr bwMode="auto">
          <a:xfrm>
            <a:off x="7999321" y="1600200"/>
            <a:ext cx="3100222" cy="993803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3.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กพร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.รวบรวมคะแนน</a:t>
            </a:r>
            <a:r>
              <a:rPr lang="th-TH" sz="14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เสนออธ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.และแจ้งหน่วยงานในสังกัดกรม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</a:t>
            </a:r>
            <a:r>
              <a:rPr lang="en-US" sz="1400" b="1" u="sng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 </a:t>
            </a:r>
            <a:r>
              <a:rPr lang="th-TH" sz="1400" b="1" u="sng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วันทำ</a:t>
            </a:r>
            <a:r>
              <a:rPr lang="th-TH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1400" b="1" dirty="0">
                <a:latin typeface="Tahoma" pitchFamily="34" charset="0"/>
                <a:ea typeface="Tahoma" pitchFamily="34" charset="0"/>
                <a:cs typeface="Tahoma" pitchFamily="34" charset="0"/>
              </a:rPr>
              <a:t>กำหนด 66 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วัน รวมวันหยุด)</a:t>
            </a: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th-TH" sz="14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th-TH" sz="1400" b="1" i="0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4" name="Text Box 263"/>
          <p:cNvSpPr txBox="1">
            <a:spLocks noChangeArrowheads="1"/>
          </p:cNvSpPr>
          <p:nvPr/>
        </p:nvSpPr>
        <p:spPr bwMode="auto">
          <a:xfrm>
            <a:off x="7956879" y="3257606"/>
            <a:ext cx="3142663" cy="857194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หน่วยงานแจ้งอุทธรณ์คะแนนกลับมาที่ </a:t>
            </a:r>
            <a:r>
              <a:rPr lang="th-TH" sz="14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กพร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1400" b="1" u="sng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  <a:r>
              <a:rPr lang="en-US" sz="1400" b="1" u="sng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b="1" u="sng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วันทำการ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th-TH" sz="1400" b="1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(กำหนด 15 วัน 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รวมวันหยุด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</p:txBody>
      </p:sp>
      <p:cxnSp>
        <p:nvCxnSpPr>
          <p:cNvPr id="79" name="ลูกศรเชื่อมต่อแบบตรง 78"/>
          <p:cNvCxnSpPr/>
          <p:nvPr/>
        </p:nvCxnSpPr>
        <p:spPr>
          <a:xfrm>
            <a:off x="9540389" y="2617572"/>
            <a:ext cx="7223" cy="655320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 Box 263"/>
          <p:cNvSpPr txBox="1">
            <a:spLocks noChangeArrowheads="1"/>
          </p:cNvSpPr>
          <p:nvPr/>
        </p:nvSpPr>
        <p:spPr bwMode="auto">
          <a:xfrm>
            <a:off x="8005808" y="4785359"/>
            <a:ext cx="3093734" cy="988193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5.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kumimoji="0" lang="th-TH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กพร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.รวบรวมการอุทธรณ์แจ้งเจ้าภาพพิจารณาคะแนน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1400" b="1" u="sng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</a:t>
            </a:r>
            <a:r>
              <a:rPr lang="en-US" sz="1400" b="1" u="sng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b="1" u="sng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วันทำการ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(กำหนด 21 วัน รวมวันหยุด)</a:t>
            </a:r>
            <a:endParaRPr kumimoji="0" lang="th-TH" sz="1400" b="1" i="0" u="none" strike="noStrike" cap="none" normalizeH="0" baseline="0" dirty="0" smtClean="0">
              <a:ln>
                <a:noFill/>
              </a:ln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Text Box 263"/>
          <p:cNvSpPr txBox="1">
            <a:spLocks noChangeArrowheads="1"/>
          </p:cNvSpPr>
          <p:nvPr/>
        </p:nvSpPr>
        <p:spPr bwMode="auto">
          <a:xfrm>
            <a:off x="4666369" y="4779422"/>
            <a:ext cx="2419350" cy="994129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6.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เจ้าภาพ</a:t>
            </a:r>
            <a:r>
              <a:rPr kumimoji="0" lang="th-TH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ตชว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.ส่งผลการอุทธรณ์คะแนนให้ </a:t>
            </a:r>
            <a:r>
              <a:rPr kumimoji="0" lang="th-TH" sz="1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กพร</a:t>
            </a:r>
            <a:r>
              <a:rPr kumimoji="0" lang="th-TH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13 วันทำการ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(กำหนด 7 วัน รวมวันหยุด)</a:t>
            </a:r>
            <a:endParaRPr kumimoji="0" lang="th-TH" sz="1400" b="1" i="0" u="none" strike="noStrike" cap="none" normalizeH="0" baseline="0" dirty="0" smtClean="0">
              <a:ln>
                <a:noFill/>
              </a:ln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AutoShape 261"/>
          <p:cNvSpPr>
            <a:spLocks noChangeArrowheads="1"/>
          </p:cNvSpPr>
          <p:nvPr/>
        </p:nvSpPr>
        <p:spPr bwMode="auto">
          <a:xfrm>
            <a:off x="531341" y="4717983"/>
            <a:ext cx="3123447" cy="1246963"/>
          </a:xfrm>
          <a:prstGeom prst="roundRect">
            <a:avLst>
              <a:gd name="adj" fmla="val 50000"/>
            </a:avLst>
          </a:prstGeom>
          <a:solidFill>
            <a:srgbClr val="FFC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4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7.</a:t>
            </a:r>
            <a:r>
              <a:rPr lang="th-TH" sz="1400" b="1" dirty="0" err="1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กพร.</a:t>
            </a:r>
            <a:r>
              <a:rPr lang="th-TH" sz="14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รวบรวมผลการอุทธรณ์คะแนนจากเจ้าภาพ</a:t>
            </a:r>
            <a:r>
              <a:rPr lang="th-TH" sz="1400" b="1" dirty="0" err="1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ตชว.</a:t>
            </a:r>
            <a:r>
              <a:rPr lang="th-TH" sz="14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แจ้ง </a:t>
            </a:r>
            <a:r>
              <a:rPr lang="th-TH" sz="1400" b="1" dirty="0" err="1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อธ.</a:t>
            </a:r>
            <a:r>
              <a:rPr lang="en-US" sz="14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</a:t>
            </a:r>
            <a:r>
              <a:rPr lang="th-TH" sz="14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หน่วยงาน</a:t>
            </a:r>
          </a:p>
          <a:p>
            <a:pPr algn="ctr"/>
            <a:r>
              <a:rPr lang="th-TH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28 วันทำการ</a:t>
            </a:r>
          </a:p>
          <a:p>
            <a:pPr algn="ctr"/>
            <a:r>
              <a:rPr lang="th-TH" sz="1400" b="1" dirty="0">
                <a:solidFill>
                  <a:srgbClr val="FF33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*</a:t>
            </a:r>
            <a:r>
              <a:rPr lang="th-TH" sz="1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(กำหนด 44 วัน รวมวันหยุด)</a:t>
            </a:r>
            <a:endParaRPr lang="th-TH" sz="14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9" name="ลูกศรเชื่อมต่อแบบตรง 58"/>
          <p:cNvCxnSpPr/>
          <p:nvPr/>
        </p:nvCxnSpPr>
        <p:spPr>
          <a:xfrm>
            <a:off x="9552741" y="4114800"/>
            <a:ext cx="0" cy="640080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ลูกศรเชื่อมต่อแบบตรง 77"/>
          <p:cNvCxnSpPr/>
          <p:nvPr/>
        </p:nvCxnSpPr>
        <p:spPr>
          <a:xfrm rot="10800000">
            <a:off x="7091408" y="5299404"/>
            <a:ext cx="868680" cy="1588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ลูกศรเชื่อมต่อแบบตรง 81"/>
          <p:cNvCxnSpPr/>
          <p:nvPr/>
        </p:nvCxnSpPr>
        <p:spPr>
          <a:xfrm rot="10800000">
            <a:off x="3677648" y="5327001"/>
            <a:ext cx="975360" cy="1588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สี่เหลี่ยมมุมมน 99"/>
          <p:cNvSpPr/>
          <p:nvPr/>
        </p:nvSpPr>
        <p:spPr>
          <a:xfrm>
            <a:off x="1723622" y="86071"/>
            <a:ext cx="7709247" cy="1027184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กระบวนงาน </a:t>
            </a:r>
            <a:r>
              <a:rPr lang="th-TH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“การ</a:t>
            </a:r>
            <a:r>
              <a:rPr lang="th-TH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ประเมินผลการปฏิบัติราชการตามคำรับรองฯ </a:t>
            </a:r>
            <a:r>
              <a:rPr lang="th-TH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          ของ</a:t>
            </a:r>
            <a:r>
              <a:rPr lang="th-TH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หน่วยงานในสังกัดกรม</a:t>
            </a:r>
            <a:r>
              <a:rPr lang="th-TH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อนามัย” </a:t>
            </a:r>
            <a:r>
              <a:rPr lang="th-TH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ประจำปีงบประมาณ พ.ศ.2559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รอบ 6 เดือนหลัง(1เม.ย.-31</a:t>
            </a:r>
            <a:r>
              <a:rPr lang="th-TH" b="1" dirty="0" err="1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สค</a:t>
            </a:r>
            <a:r>
              <a:rPr lang="th-TH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.59)</a:t>
            </a:r>
          </a:p>
        </p:txBody>
      </p:sp>
      <p:sp>
        <p:nvSpPr>
          <p:cNvPr id="38" name="สี่เหลี่ยมผืนผ้า 37"/>
          <p:cNvSpPr/>
          <p:nvPr/>
        </p:nvSpPr>
        <p:spPr>
          <a:xfrm>
            <a:off x="4383905" y="2649780"/>
            <a:ext cx="1030917" cy="285746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3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3" name="สี่เหลี่ยมผืนผ้า 42"/>
          <p:cNvSpPr/>
          <p:nvPr/>
        </p:nvSpPr>
        <p:spPr>
          <a:xfrm>
            <a:off x="9432869" y="4293704"/>
            <a:ext cx="1274758" cy="347901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Text Box 263"/>
          <p:cNvSpPr txBox="1">
            <a:spLocks noChangeArrowheads="1"/>
          </p:cNvSpPr>
          <p:nvPr/>
        </p:nvSpPr>
        <p:spPr bwMode="auto">
          <a:xfrm>
            <a:off x="4152510" y="1582977"/>
            <a:ext cx="2810059" cy="962103"/>
          </a:xfrm>
          <a:prstGeom prst="rect">
            <a:avLst/>
          </a:prstGeom>
          <a:solidFill>
            <a:srgbClr val="FFC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2.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เจ้าภาพตัวชี้วัดส่งคะแนน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กลับ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มา</a:t>
            </a:r>
            <a:r>
              <a:rPr lang="th-TH" sz="14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ยังก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พร.</a:t>
            </a:r>
            <a:endParaRPr lang="th-TH" sz="1400" b="1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 </a:t>
            </a:r>
            <a:r>
              <a:rPr lang="th-TH" sz="1400" b="1" u="sng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วันทำการ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(กำหนด </a:t>
            </a: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10 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วัน รวมวันหยุด)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th-TH" sz="1400" b="1" dirty="0" smtClean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0" name="ลูกศรเชื่อมต่อแบบตรง 49"/>
          <p:cNvCxnSpPr/>
          <p:nvPr/>
        </p:nvCxnSpPr>
        <p:spPr>
          <a:xfrm>
            <a:off x="3144290" y="2045967"/>
            <a:ext cx="987324" cy="0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ลูกศรเชื่อมต่อแบบตรง 49"/>
          <p:cNvCxnSpPr/>
          <p:nvPr/>
        </p:nvCxnSpPr>
        <p:spPr>
          <a:xfrm>
            <a:off x="6987283" y="2045968"/>
            <a:ext cx="987324" cy="0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สี่เหลี่ยมผืนผ้า 48"/>
          <p:cNvSpPr/>
          <p:nvPr/>
        </p:nvSpPr>
        <p:spPr>
          <a:xfrm>
            <a:off x="6912539" y="5687406"/>
            <a:ext cx="1281720" cy="469489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71676" y="1709870"/>
            <a:ext cx="813043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waiting</a:t>
            </a:r>
            <a:endParaRPr lang="th-TH" sz="13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3743660" y="4850959"/>
            <a:ext cx="813043" cy="29238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300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waiting</a:t>
            </a:r>
            <a:endParaRPr lang="th-TH" sz="13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2" name="Rounded Rectangular Callout 21"/>
          <p:cNvSpPr/>
          <p:nvPr/>
        </p:nvSpPr>
        <p:spPr>
          <a:xfrm>
            <a:off x="1961396" y="2727720"/>
            <a:ext cx="1559545" cy="756976"/>
          </a:xfrm>
          <a:prstGeom prst="wedgeRoundRectCallout">
            <a:avLst>
              <a:gd name="adj1" fmla="val 50421"/>
              <a:gd name="adj2" fmla="val -146289"/>
              <a:gd name="adj3" fmla="val 16667"/>
            </a:avLst>
          </a:prstGeom>
          <a:solidFill>
            <a:srgbClr val="FFFF00"/>
          </a:solidFill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W- </a:t>
            </a:r>
            <a:r>
              <a:rPr lang="th-TH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ใช้</a:t>
            </a:r>
            <a:r>
              <a:rPr lang="th-TH" sz="1200" b="1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เวลารอคอยการรายงานผลคะแนนจาก</a:t>
            </a:r>
            <a:r>
              <a:rPr lang="th-TH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เจ้าภาพ</a:t>
            </a:r>
            <a:endParaRPr lang="en-US" sz="1200" dirty="0"/>
          </a:p>
        </p:txBody>
      </p:sp>
      <p:sp>
        <p:nvSpPr>
          <p:cNvPr id="80" name="Rectangle 79"/>
          <p:cNvSpPr/>
          <p:nvPr/>
        </p:nvSpPr>
        <p:spPr>
          <a:xfrm>
            <a:off x="9599615" y="2614424"/>
            <a:ext cx="153872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Non-utilized staff</a:t>
            </a:r>
            <a:endParaRPr lang="th-TH" sz="12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0" name="Rounded Rectangular Callout 29"/>
          <p:cNvSpPr/>
          <p:nvPr/>
        </p:nvSpPr>
        <p:spPr>
          <a:xfrm>
            <a:off x="11143474" y="2617573"/>
            <a:ext cx="948836" cy="1299520"/>
          </a:xfrm>
          <a:prstGeom prst="wedgeRoundRectCallout">
            <a:avLst>
              <a:gd name="adj1" fmla="val -55079"/>
              <a:gd name="adj2" fmla="val -70986"/>
              <a:gd name="adj3" fmla="val 16667"/>
            </a:avLst>
          </a:prstGeom>
          <a:solidFill>
            <a:srgbClr val="FFFF00"/>
          </a:solidFill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N-</a:t>
            </a:r>
            <a:r>
              <a:rPr lang="th-TH" sz="1400" b="1" dirty="0" smtClean="0">
                <a:solidFill>
                  <a:srgbClr val="FF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2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จนท</a:t>
            </a:r>
            <a:r>
              <a:rPr lang="th-TH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r>
              <a:rPr lang="en-US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 </a:t>
            </a:r>
            <a:r>
              <a:rPr lang="th-TH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ขาดการใช้ภูมิรู้ด้าน </a:t>
            </a:r>
            <a:r>
              <a:rPr lang="en-US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IT </a:t>
            </a:r>
            <a:r>
              <a:rPr lang="th-TH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อย่างเต็มที่</a:t>
            </a:r>
            <a:endParaRPr lang="en-US" sz="1200" dirty="0"/>
          </a:p>
        </p:txBody>
      </p:sp>
      <p:sp>
        <p:nvSpPr>
          <p:cNvPr id="31" name="Rounded Rectangular Callout 30"/>
          <p:cNvSpPr/>
          <p:nvPr/>
        </p:nvSpPr>
        <p:spPr>
          <a:xfrm>
            <a:off x="4653008" y="2991574"/>
            <a:ext cx="2284395" cy="1123226"/>
          </a:xfrm>
          <a:prstGeom prst="wedgeRoundRectCallout">
            <a:avLst>
              <a:gd name="adj1" fmla="val 69402"/>
              <a:gd name="adj2" fmla="val -41897"/>
              <a:gd name="adj3" fmla="val 16667"/>
            </a:avLst>
          </a:prstGeom>
          <a:solidFill>
            <a:srgbClr val="FFFF00"/>
          </a:solidFill>
          <a:ln>
            <a:solidFill>
              <a:srgbClr val="000000"/>
            </a:solidFill>
            <a:prstDash val="dash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E-</a:t>
            </a:r>
            <a:r>
              <a:rPr lang="th-TH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การออกแบบกระบวนงานไม่ได้คำนึงถึงการใช้ </a:t>
            </a:r>
            <a:r>
              <a:rPr lang="th-TH" sz="12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ปย</a:t>
            </a:r>
            <a:r>
              <a:rPr lang="th-TH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มากนัก/เรื่องการยกระดับคุณภาพของผลงาน/หน่วยงาน/องค์การ</a:t>
            </a:r>
            <a:r>
              <a:rPr lang="en-US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en-US" sz="12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waste/value)</a:t>
            </a:r>
            <a:endParaRPr lang="en-US" sz="1200" dirty="0"/>
          </a:p>
        </p:txBody>
      </p:sp>
      <p:cxnSp>
        <p:nvCxnSpPr>
          <p:cNvPr id="36" name="Straight Connector 35"/>
          <p:cNvCxnSpPr/>
          <p:nvPr/>
        </p:nvCxnSpPr>
        <p:spPr>
          <a:xfrm flipV="1">
            <a:off x="7829611" y="3677784"/>
            <a:ext cx="117508" cy="1"/>
          </a:xfrm>
          <a:prstGeom prst="line">
            <a:avLst/>
          </a:prstGeom>
          <a:ln w="25400" cmpd="sng">
            <a:solidFill>
              <a:srgbClr val="0000FF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6986611" y="2689901"/>
            <a:ext cx="102227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Extra processing</a:t>
            </a:r>
            <a:endParaRPr lang="th-TH" sz="1200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Left Brace 9"/>
          <p:cNvSpPr/>
          <p:nvPr/>
        </p:nvSpPr>
        <p:spPr>
          <a:xfrm>
            <a:off x="7642731" y="2176853"/>
            <a:ext cx="314148" cy="2843384"/>
          </a:xfrm>
          <a:prstGeom prst="leftBrace">
            <a:avLst>
              <a:gd name="adj1" fmla="val 8333"/>
              <a:gd name="adj2" fmla="val 52607"/>
            </a:avLst>
          </a:prstGeom>
          <a:ln>
            <a:solidFill>
              <a:srgbClr val="0000FF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Line Callout 2 2"/>
          <p:cNvSpPr/>
          <p:nvPr/>
        </p:nvSpPr>
        <p:spPr>
          <a:xfrm>
            <a:off x="9862457" y="255932"/>
            <a:ext cx="1970315" cy="651939"/>
          </a:xfrm>
          <a:prstGeom prst="borderCallout2">
            <a:avLst>
              <a:gd name="adj1" fmla="val 18750"/>
              <a:gd name="adj2" fmla="val -598"/>
              <a:gd name="adj3" fmla="val 63833"/>
              <a:gd name="adj4" fmla="val -16667"/>
              <a:gd name="adj5" fmla="val 63875"/>
              <a:gd name="adj6" fmla="val -21416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600" b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Before</a:t>
            </a:r>
            <a:r>
              <a:rPr lang="th-TH" sz="1600" b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- </a:t>
            </a:r>
            <a:r>
              <a:rPr lang="en-US" sz="1600" b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 </a:t>
            </a:r>
            <a:r>
              <a:rPr lang="th-TH" sz="1600" b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ขั้นตอน  รวม </a:t>
            </a:r>
            <a:r>
              <a:rPr lang="en-US" sz="1600" b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117 </a:t>
            </a:r>
            <a:r>
              <a:rPr lang="th-TH" sz="1600" b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วันทำการ</a:t>
            </a:r>
            <a:endParaRPr lang="en-US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30" grpId="0" animBg="1"/>
      <p:bldP spid="3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0422485"/>
              </p:ext>
            </p:extLst>
          </p:nvPr>
        </p:nvGraphicFramePr>
        <p:xfrm>
          <a:off x="803189" y="296563"/>
          <a:ext cx="10540314" cy="600538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1377"/>
                <a:gridCol w="3730097"/>
                <a:gridCol w="4258840"/>
              </a:tblGrid>
              <a:tr h="755922">
                <a:tc gridSpan="3">
                  <a:txBody>
                    <a:bodyPr/>
                    <a:lstStyle/>
                    <a:p>
                      <a:pPr algn="ctr"/>
                      <a:r>
                        <a:rPr lang="th-TH" sz="24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วิเคราะห์</a:t>
                      </a:r>
                      <a:r>
                        <a:rPr lang="th-TH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4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waste (DOWNTIME)</a:t>
                      </a:r>
                      <a:endParaRPr lang="th-TH" sz="24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</a:tr>
              <a:tr h="711456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DOWNTIME</a:t>
                      </a:r>
                      <a:endParaRPr lang="th-TH" sz="2000" b="1" dirty="0">
                        <a:solidFill>
                          <a:srgbClr val="0000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Waste</a:t>
                      </a:r>
                      <a:endParaRPr lang="th-TH" sz="2000" b="1" dirty="0">
                        <a:solidFill>
                          <a:srgbClr val="0000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Solution Approach</a:t>
                      </a:r>
                      <a:endParaRPr lang="th-TH" sz="2000" b="1" dirty="0">
                        <a:solidFill>
                          <a:srgbClr val="0000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 anchor="ctr"/>
                </a:tc>
              </a:tr>
              <a:tr h="2326067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efect</a:t>
                      </a:r>
                      <a:endParaRPr lang="th-TH" sz="20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th-TH" sz="2000" b="1" i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เกิดงานซ้ำซ้อน และต้องแก้ไขงานอยู่เสมอ เนื่องจากใช้วิธี</a:t>
                      </a:r>
                      <a:r>
                        <a:rPr lang="th-TH" sz="2000" b="1" i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การกรอกข้อมูลแบบ</a:t>
                      </a:r>
                      <a:r>
                        <a:rPr lang="th-TH" sz="2000" b="1" i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2000" b="1" i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manual</a:t>
                      </a:r>
                      <a:r>
                        <a:rPr lang="th-TH" sz="2000" b="1" i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lang="th-TH" sz="2000" b="1" i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ข้อมูลที่หน่วยงานรายงาน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th-TH" sz="2000" b="1" i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ไม่ตรงกับหลักฐาน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th-TH" sz="2000" b="1" i="0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</a:t>
                      </a:r>
                      <a:endParaRPr lang="th-TH" sz="2000" b="1" i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1" lang="th-TH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พัฒนาระบบ </a:t>
                      </a:r>
                      <a:r>
                        <a:rPr kumimoji="1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PMS</a:t>
                      </a:r>
                      <a:endParaRPr kumimoji="1" lang="th-TH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kumimoji="1" lang="th-TH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endParaRPr kumimoji="1" lang="th-TH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th-TH" altLang="en-US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</a:t>
                      </a:r>
                      <a:r>
                        <a:rPr kumimoji="1" lang="th-TH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ประสานระหว่างเจ้าภาพตัวชี้วัด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th-TH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กับหน่วยงานเพื่อให้มีการ     </a:t>
                      </a:r>
                    </a:p>
                    <a:p>
                      <a:pPr marL="34290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th-TH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	ตรวจสอบข้อมูลและความถูกต้อง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2211938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aiting</a:t>
                      </a:r>
                      <a:endParaRPr lang="th-TH" sz="2000" b="1" dirty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spcBef>
                          <a:spcPts val="600"/>
                        </a:spcBef>
                      </a:pPr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</a:t>
                      </a:r>
                      <a:r>
                        <a:rPr lang="th-TH" sz="2000" b="1" i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ใช้เวลารอคอยการรายงานผลคะแนนจากเจ้าภาพ</a:t>
                      </a:r>
                    </a:p>
                    <a:p>
                      <a:pPr marL="285750" indent="-285750">
                        <a:spcBef>
                          <a:spcPts val="600"/>
                        </a:spcBef>
                      </a:pPr>
                      <a:r>
                        <a:rPr lang="en-US" sz="2000" b="1" i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</a:t>
                      </a:r>
                      <a:r>
                        <a:rPr lang="th-TH" sz="2000" b="1" i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กพร</a:t>
                      </a:r>
                      <a:r>
                        <a:rPr lang="th-TH" sz="2000" b="1" i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.มีความยืดหยุ่นมากเกินไปเรื่องการรอคอย</a:t>
                      </a:r>
                      <a:endParaRPr lang="en-US" sz="2000" b="1" i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1.</a:t>
                      </a:r>
                      <a:r>
                        <a:rPr kumimoji="1" lang="th-TH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กำหนดเงื่อนเวลาที่ชัดเจน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</a:t>
                      </a:r>
                      <a:r>
                        <a:rPr kumimoji="1" lang="th-TH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มีระบบกำกับติดตามที่เข้มข้น</a:t>
                      </a:r>
                    </a:p>
                    <a:p>
                      <a:pPr marL="228600" marR="0" lvl="0" indent="-2286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th-TH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3.กระตุ้นเครือข่ายผ่าน </a:t>
                      </a:r>
                      <a:r>
                        <a:rPr kumimoji="1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line group, </a:t>
                      </a:r>
                      <a:r>
                        <a:rPr kumimoji="1" lang="th-TH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โทรศัพท์, </a:t>
                      </a:r>
                      <a:r>
                        <a:rPr kumimoji="1" lang="en-US" alt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e-mail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ลูกศรขวาท้ายขีด 4"/>
          <p:cNvSpPr/>
          <p:nvPr/>
        </p:nvSpPr>
        <p:spPr>
          <a:xfrm>
            <a:off x="3325092" y="1235036"/>
            <a:ext cx="403762" cy="33250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" name="ลูกศรขวาท้ายขีด 6"/>
          <p:cNvSpPr/>
          <p:nvPr/>
        </p:nvSpPr>
        <p:spPr>
          <a:xfrm>
            <a:off x="6934205" y="1270660"/>
            <a:ext cx="403762" cy="332508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8" name="Picture 2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6297" y="4556255"/>
            <a:ext cx="1634836" cy="152985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ตาราง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2866406"/>
              </p:ext>
            </p:extLst>
          </p:nvPr>
        </p:nvGraphicFramePr>
        <p:xfrm>
          <a:off x="94996" y="82968"/>
          <a:ext cx="12009915" cy="68156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07106"/>
                <a:gridCol w="4125613"/>
                <a:gridCol w="4977196"/>
              </a:tblGrid>
              <a:tr h="312444">
                <a:tc gridSpan="3">
                  <a:txBody>
                    <a:bodyPr/>
                    <a:lstStyle/>
                    <a:p>
                      <a:pPr algn="ctr"/>
                      <a:r>
                        <a:rPr lang="th-TH" sz="180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วิเคราะห์</a:t>
                      </a:r>
                      <a:r>
                        <a:rPr lang="th-TH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aseline="0" dirty="0" smtClean="0"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waste (DOWNTIME)</a:t>
                      </a:r>
                      <a:endParaRPr lang="th-TH" sz="1800" dirty="0"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th-TH" dirty="0"/>
                    </a:p>
                  </a:txBody>
                  <a:tcPr/>
                </a:tc>
              </a:tr>
              <a:tr h="307029"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DOWNTIME</a:t>
                      </a:r>
                      <a:endParaRPr lang="th-TH" sz="1600" b="1" dirty="0">
                        <a:solidFill>
                          <a:srgbClr val="0000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Waste</a:t>
                      </a:r>
                      <a:endParaRPr lang="th-TH" sz="1600" b="1" dirty="0">
                        <a:solidFill>
                          <a:srgbClr val="0000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Solution Approach</a:t>
                      </a:r>
                      <a:endParaRPr lang="th-TH" sz="1600" b="1" dirty="0">
                        <a:solidFill>
                          <a:srgbClr val="0000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/>
                </a:tc>
              </a:tr>
              <a:tr h="368028">
                <a:tc>
                  <a:txBody>
                    <a:bodyPr/>
                    <a:lstStyle/>
                    <a:p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on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-</a:t>
                      </a:r>
                      <a:r>
                        <a:rPr kumimoji="0" lang="th-TH" sz="20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utilized</a:t>
                      </a:r>
                      <a:r>
                        <a:rPr kumimoji="0" lang="th-TH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kumimoji="0" lang="en-US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staff</a:t>
                      </a:r>
                    </a:p>
                    <a:p>
                      <a:endParaRPr lang="th-TH" sz="1600" b="1" dirty="0">
                        <a:solidFill>
                          <a:srgbClr val="0000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0"/>
                        </a:spcBef>
                        <a:buAutoNum type="arabicPeriod"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Template 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ขาดความชัดเจน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0" indent="0">
                        <a:lnSpc>
                          <a:spcPct val="100000"/>
                        </a:lnSpc>
                        <a:spcBef>
                          <a:spcPts val="0"/>
                        </a:spcBef>
                        <a:buNone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 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(ระหว่างรอบ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1,2)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2. 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เกณฑ์การให้คะแนนแตกต่างกันใน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0"/>
                        </a:spcBef>
                      </a:pP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รอบ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1 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2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3. </a:t>
                      </a:r>
                      <a:r>
                        <a:rPr lang="th-TH" sz="1800" b="1" u="sng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ขาดการกระตุ้นให้ใช้ภูมิรู้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ด้าน</a:t>
                      </a:r>
                      <a:r>
                        <a:rPr lang="th-TH" sz="1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IT </a:t>
                      </a:r>
                      <a:endParaRPr lang="th-TH" sz="18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อย่างเต็มที่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1. Coaching </a:t>
                      </a:r>
                      <a:r>
                        <a:rPr kumimoji="1" lang="th-TH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เจ้าภาพในการจัดทำ </a:t>
                      </a:r>
                      <a:r>
                        <a:rPr kumimoji="1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template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</a:t>
                      </a:r>
                      <a:r>
                        <a:rPr kumimoji="1" lang="th-TH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ใช้กรอบตาม </a:t>
                      </a:r>
                      <a:r>
                        <a:rPr kumimoji="1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template </a:t>
                      </a:r>
                      <a:r>
                        <a:rPr kumimoji="1" lang="th-TH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จากข้อ </a:t>
                      </a:r>
                      <a:r>
                        <a:rPr kumimoji="1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</a:t>
                      </a:r>
                      <a:endParaRPr kumimoji="1" lang="th-TH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th-TH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</a:t>
                      </a:r>
                      <a:r>
                        <a:rPr kumimoji="1" lang="th-TH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กระตุ้นให้ผู้รับผิดชอบนำ 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IT </a:t>
                      </a:r>
                      <a:r>
                        <a:rPr lang="th-TH" sz="1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มาใช้ในการ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ทำงานเพื่ออำนวยความสะดวกในการกรอก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h-TH" sz="1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   คะแนน</a:t>
                      </a:r>
                      <a:endParaRPr kumimoji="1" lang="th-TH" alt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683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I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nventory</a:t>
                      </a:r>
                      <a:endParaRPr lang="th-TH" sz="20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ข้อมูลคะแนน</a:t>
                      </a:r>
                      <a:r>
                        <a:rPr lang="th-TH" sz="1800" b="1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ที่ก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พร.ทำแล้วไม่ได้ใช้ประโยชน์เพื่อสร้าง</a:t>
                      </a:r>
                      <a:r>
                        <a:rPr lang="th-TH" sz="1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value 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และโดยส่วนใหญ่หน่วยงานย่อย</a:t>
                      </a:r>
                      <a:r>
                        <a:rPr lang="th-TH" sz="1800" b="1" u="sng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อาจ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ไม่ได้</a:t>
                      </a:r>
                      <a:r>
                        <a:rPr lang="th-TH" sz="1800" b="1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ใช้ปย</a:t>
                      </a:r>
                      <a:r>
                        <a:rPr lang="th-TH" sz="18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.จากข้อมูลอย่างเต็มที่(คาดการณ์)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th-TH" alt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เสนอ</a:t>
                      </a:r>
                      <a:r>
                        <a:rPr kumimoji="1" lang="th-TH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ให้มีการนำผลการปฏิบัติงาน</a:t>
                      </a:r>
                      <a:r>
                        <a:rPr kumimoji="1" lang="th-TH" altLang="en-US" sz="1800" b="1" i="0" u="sng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ประกอบการพิจารณาเลื่อนขั้นเงินเดือน</a:t>
                      </a:r>
                      <a:r>
                        <a:rPr kumimoji="1" lang="th-TH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และบริหารหน่วยงาน</a:t>
                      </a: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651709">
                <a:tc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0000FF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E</a:t>
                      </a:r>
                      <a:r>
                        <a:rPr lang="en-US" sz="2000" b="1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xtra- Processing</a:t>
                      </a:r>
                      <a:endParaRPr lang="th-TH" sz="2000" b="1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endParaRPr lang="th-TH" sz="1600" b="1" dirty="0">
                        <a:solidFill>
                          <a:srgbClr val="0000FF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indent="-342900">
                        <a:lnSpc>
                          <a:spcPct val="100000"/>
                        </a:lnSpc>
                        <a:spcBef>
                          <a:spcPts val="600"/>
                        </a:spcBef>
                        <a:buAutoNum type="arabicPeriod"/>
                      </a:pPr>
                      <a:r>
                        <a:rPr lang="th-TH" sz="1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การออกแบบกระบวนงานขาดการคำนึงเรื่อง การ</a:t>
                      </a:r>
                      <a:r>
                        <a:rPr lang="th-TH" sz="1800" b="1" baseline="0" dirty="0" err="1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ใช้ปย</a:t>
                      </a:r>
                      <a:r>
                        <a:rPr lang="th-TH" sz="1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. 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,waste</a:t>
                      </a:r>
                      <a:r>
                        <a:rPr lang="th-TH" sz="1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&amp;</a:t>
                      </a:r>
                      <a:r>
                        <a:rPr lang="th-TH" sz="1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  <a:r>
                        <a:rPr lang="en-US" sz="1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value </a:t>
                      </a:r>
                      <a:r>
                        <a:rPr lang="th-TH" sz="1800" b="1" baseline="0" dirty="0" smtClean="0">
                          <a:solidFill>
                            <a:schemeClr val="tx1"/>
                          </a:solidFill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และการยกระดับคุณภาพของผลงาน/หน่วยงาน/องค์การ</a:t>
                      </a: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th-TH" sz="1800" b="1" baseline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th-TH" sz="1800" b="1" baseline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</a:pPr>
                      <a:endParaRPr lang="th-TH" sz="1800" b="1" baseline="0" dirty="0" smtClean="0">
                        <a:solidFill>
                          <a:schemeClr val="tx1"/>
                        </a:solidFill>
                        <a:latin typeface="Tahoma" pitchFamily="34" charset="0"/>
                        <a:ea typeface="Tahoma" pitchFamily="34" charset="0"/>
                        <a:cs typeface="Tahoma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AutoNum type="arabicPeriod"/>
                        <a:tabLst/>
                        <a:defRPr/>
                      </a:pPr>
                      <a:r>
                        <a:rPr kumimoji="1" lang="th-TH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ออกแบบระบบ </a:t>
                      </a:r>
                      <a:r>
                        <a:rPr kumimoji="1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PMS </a:t>
                      </a:r>
                      <a:r>
                        <a:rPr kumimoji="1" lang="th-TH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ในการบริหารผลการปฏิบัติราชการทั้งในระดับหน่วยงานและบุคคล</a:t>
                      </a:r>
                      <a:r>
                        <a:rPr kumimoji="1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ahoma" pitchFamily="34" charset="0"/>
                          <a:cs typeface="Tahoma" pitchFamily="34" charset="0"/>
                        </a:rPr>
                        <a:t>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th-TH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-มีกลไก </a:t>
                      </a:r>
                      <a:r>
                        <a:rPr kumimoji="1" lang="th-TH" altLang="en-US" sz="18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คกก</a:t>
                      </a:r>
                      <a:r>
                        <a:rPr kumimoji="1" lang="th-TH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</a:t>
                      </a:r>
                      <a:r>
                        <a:rPr kumimoji="1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PMS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</a:t>
                      </a:r>
                      <a:r>
                        <a:rPr kumimoji="1" lang="th-TH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</a:t>
                      </a:r>
                      <a:r>
                        <a:rPr kumimoji="1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kumimoji="1" lang="th-TH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ใช้เครื่องมือต่างๆ เช่น </a:t>
                      </a:r>
                      <a:r>
                        <a:rPr kumimoji="1" lang="en-US" altLang="en-US" sz="17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PDCA, DOWNTIME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</a:t>
                      </a:r>
                      <a:r>
                        <a:rPr kumimoji="1" lang="th-TH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</a:t>
                      </a:r>
                      <a:r>
                        <a:rPr kumimoji="1" lang="en-US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-</a:t>
                      </a:r>
                      <a:r>
                        <a:rPr kumimoji="1" lang="th-TH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กระตุ้น/จูงใจให้หน่วยงานสมัครเข้ารับ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th-TH" altLang="en-U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รางวัล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2. </a:t>
                      </a:r>
                      <a:r>
                        <a:rPr kumimoji="1" lang="th-TH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ออกแบบระบบการทำงานใหม่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3. </a:t>
                      </a:r>
                      <a:r>
                        <a:rPr kumimoji="1" lang="th-TH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การมีส่วนร่วมจากเจ้าภาพ(วิเคราะห์ </a:t>
                      </a:r>
                      <a:r>
                        <a:rPr kumimoji="1" lang="en-US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OFI 19 </a:t>
                      </a:r>
                      <a:endParaRPr kumimoji="1" lang="th-TH" alt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th-TH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kumimoji="1" lang="th-TH" altLang="en-US" sz="180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ตชว.</a:t>
                      </a:r>
                      <a:r>
                        <a:rPr kumimoji="1" lang="th-TH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สำคัญ)/ผบ.ระดับสูงในการยกระดับ</a:t>
                      </a:r>
                      <a:endParaRPr kumimoji="1" lang="en-US" alt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</a:t>
                      </a:r>
                      <a:r>
                        <a:rPr kumimoji="1" lang="th-TH" altLang="en-US" sz="1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คุณภาพผลการปฏิบัติงาน</a:t>
                      </a:r>
                      <a:endParaRPr kumimoji="0" lang="th-TH" altLang="en-US" sz="1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600" y="1245870"/>
            <a:ext cx="1751709" cy="13258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1037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AutoShape 261"/>
          <p:cNvSpPr>
            <a:spLocks noChangeArrowheads="1"/>
          </p:cNvSpPr>
          <p:nvPr/>
        </p:nvSpPr>
        <p:spPr bwMode="auto">
          <a:xfrm>
            <a:off x="188081" y="1650426"/>
            <a:ext cx="1973164" cy="898363"/>
          </a:xfrm>
          <a:prstGeom prst="roundRect">
            <a:avLst>
              <a:gd name="adj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th-TH" sz="14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หน่วยงานส่งรายงาน</a:t>
            </a:r>
            <a:r>
              <a:rPr lang="en-US" sz="14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</a:t>
            </a:r>
            <a:r>
              <a:rPr lang="th-TH" sz="14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หลักฐานในระบบ </a:t>
            </a:r>
            <a:r>
              <a:rPr lang="en-US" sz="14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DOC</a:t>
            </a:r>
          </a:p>
        </p:txBody>
      </p:sp>
      <p:sp>
        <p:nvSpPr>
          <p:cNvPr id="1039" name="Text Box 263"/>
          <p:cNvSpPr txBox="1">
            <a:spLocks noChangeArrowheads="1"/>
          </p:cNvSpPr>
          <p:nvPr/>
        </p:nvSpPr>
        <p:spPr bwMode="auto">
          <a:xfrm>
            <a:off x="5089952" y="942144"/>
            <a:ext cx="2761273" cy="1233497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14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เจ้าภาพตัวชี้วัดประเมินผลคะแนนและส่ง</a:t>
            </a:r>
            <a:r>
              <a:rPr lang="th-TH" sz="14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ให้ก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พร.</a:t>
            </a:r>
            <a:r>
              <a:rPr lang="th-TH" sz="14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14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กพร</a:t>
            </a:r>
            <a:r>
              <a:rPr lang="th-TH" sz="1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รายงานความก้าวหน้า ให้ </a:t>
            </a:r>
            <a:r>
              <a:rPr lang="th-TH" sz="14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อธ</a:t>
            </a:r>
            <a:r>
              <a:rPr lang="th-TH" sz="1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1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+</a:t>
            </a:r>
            <a:r>
              <a:rPr lang="th-TH" sz="1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รอ</a:t>
            </a:r>
            <a:r>
              <a:rPr lang="th-TH" sz="14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งอธ.</a:t>
            </a:r>
            <a:r>
              <a:rPr lang="th-TH" sz="1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รับทราบผ่าน </a:t>
            </a:r>
            <a:r>
              <a:rPr lang="en-US" sz="1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line g.</a:t>
            </a:r>
            <a:r>
              <a:rPr lang="th-TH" sz="1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 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 </a:t>
            </a:r>
            <a:r>
              <a:rPr lang="th-TH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วันทำการ</a:t>
            </a:r>
            <a:endParaRPr lang="th-TH" sz="1400" b="1" u="sng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1400" b="1" i="1" u="none" strike="noStrike" cap="none" normalizeH="0" baseline="0" dirty="0" smtClean="0">
              <a:ln>
                <a:noFill/>
              </a:ln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Text Box 263"/>
          <p:cNvSpPr txBox="1">
            <a:spLocks noChangeArrowheads="1"/>
          </p:cNvSpPr>
          <p:nvPr/>
        </p:nvSpPr>
        <p:spPr bwMode="auto">
          <a:xfrm>
            <a:off x="8139823" y="829533"/>
            <a:ext cx="2675937" cy="1598358"/>
          </a:xfrm>
          <a:prstGeom prst="rect">
            <a:avLst/>
          </a:prstGeom>
          <a:solidFill>
            <a:srgbClr val="CCEC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กพร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.ดำเนินการ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-ประมวลผลคะแนน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1400" b="1" i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1400" b="1" i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-จัดเกรดหน่วยงานตามกลุ่มร่วมกับ</a:t>
            </a:r>
            <a:r>
              <a:rPr lang="th-TH" sz="1400" b="1" i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กองจ</a:t>
            </a:r>
            <a:r>
              <a:rPr lang="th-TH" sz="1400" b="1" i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1400" b="1" i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-ส่งสรุปให้</a:t>
            </a:r>
            <a:r>
              <a:rPr lang="th-TH" sz="1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กองจ.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+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แจ้งทุกหน่วยงานทราบ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1400" b="1" i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b="1" i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th-TH" sz="14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69" name="ลูกศรเชื่อมต่อแบบตรง 68"/>
          <p:cNvCxnSpPr/>
          <p:nvPr/>
        </p:nvCxnSpPr>
        <p:spPr>
          <a:xfrm>
            <a:off x="4786327" y="1510424"/>
            <a:ext cx="303880" cy="0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263"/>
          <p:cNvSpPr txBox="1">
            <a:spLocks noChangeArrowheads="1"/>
          </p:cNvSpPr>
          <p:nvPr/>
        </p:nvSpPr>
        <p:spPr bwMode="auto">
          <a:xfrm>
            <a:off x="430038" y="4652882"/>
            <a:ext cx="2560320" cy="612248"/>
          </a:xfrm>
          <a:prstGeom prst="rect">
            <a:avLst/>
          </a:prstGeom>
          <a:solidFill>
            <a:srgbClr val="CCEC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th-TH" sz="1400" b="1" dirty="0" smtClean="0">
              <a:solidFill>
                <a:schemeClr val="tx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14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h-TH" sz="14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14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14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ประชุม</a:t>
            </a:r>
            <a:r>
              <a:rPr lang="th-TH" sz="1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สรุปบทเรียน</a:t>
            </a:r>
            <a:r>
              <a:rPr lang="th-TH" sz="14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การประเมินผลการปฏิบัติราชการ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th-TH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สี่เหลี่ยมผืนผ้า 24"/>
          <p:cNvSpPr/>
          <p:nvPr/>
        </p:nvSpPr>
        <p:spPr>
          <a:xfrm>
            <a:off x="8954813" y="2124748"/>
            <a:ext cx="1324303" cy="287374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 </a:t>
            </a:r>
            <a:r>
              <a:rPr lang="th-TH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วันทำการ</a:t>
            </a:r>
            <a:endParaRPr lang="th-TH" sz="1400" b="1" u="sng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Text Box 263"/>
          <p:cNvSpPr txBox="1">
            <a:spLocks noChangeArrowheads="1"/>
          </p:cNvSpPr>
          <p:nvPr/>
        </p:nvSpPr>
        <p:spPr bwMode="auto">
          <a:xfrm>
            <a:off x="5800821" y="5450172"/>
            <a:ext cx="2270760" cy="101369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8.</a:t>
            </a:r>
            <a:r>
              <a:rPr kumimoji="0" lang="th-TH" sz="15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กพร.</a:t>
            </a:r>
            <a:r>
              <a:rPr kumimoji="0" lang="th-TH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รวบรวมและส่งคะแนนให้</a:t>
            </a:r>
            <a:r>
              <a:rPr kumimoji="0" lang="th-TH" sz="15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กองจ.</a:t>
            </a:r>
            <a:r>
              <a:rPr lang="en-US" sz="15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</a:t>
            </a:r>
            <a:r>
              <a:rPr lang="th-TH" sz="15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ประชุมค</a:t>
            </a:r>
            <a:r>
              <a:rPr lang="th-TH" sz="15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กก.</a:t>
            </a:r>
            <a:r>
              <a:rPr lang="en-US" sz="15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PMS</a:t>
            </a:r>
            <a:endParaRPr kumimoji="0" lang="th-TH" sz="15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AutoShape 261"/>
          <p:cNvSpPr>
            <a:spLocks noChangeArrowheads="1"/>
          </p:cNvSpPr>
          <p:nvPr/>
        </p:nvSpPr>
        <p:spPr bwMode="auto">
          <a:xfrm>
            <a:off x="419168" y="3483841"/>
            <a:ext cx="2266950" cy="981525"/>
          </a:xfrm>
          <a:prstGeom prst="roundRect">
            <a:avLst>
              <a:gd name="adj" fmla="val 50000"/>
            </a:avLst>
          </a:prstGeom>
          <a:solidFill>
            <a:srgbClr val="CCEC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h-TH" sz="15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15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15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สรุปบทเรียนเสนอ</a:t>
            </a:r>
            <a:r>
              <a:rPr lang="th-TH" sz="1500" b="1" dirty="0" err="1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ต่อค</a:t>
            </a:r>
            <a:r>
              <a:rPr lang="th-TH" sz="15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กก.สูงสุดของกรมฯ</a:t>
            </a:r>
          </a:p>
          <a:p>
            <a:pPr algn="ctr"/>
            <a:r>
              <a:rPr lang="th-TH" sz="15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1500" b="1" dirty="0" err="1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อธ.</a:t>
            </a:r>
            <a:r>
              <a:rPr lang="th-TH" sz="15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</a:t>
            </a:r>
            <a:r>
              <a:rPr lang="th-TH" sz="1500" b="1" dirty="0" err="1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งอธ.</a:t>
            </a:r>
            <a:r>
              <a:rPr lang="th-TH" sz="15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th-TH" sz="1500" b="1" dirty="0">
              <a:solidFill>
                <a:schemeClr val="tx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7" name="สี่เหลี่ยมผืนผ้า 96"/>
          <p:cNvSpPr/>
          <p:nvPr/>
        </p:nvSpPr>
        <p:spPr>
          <a:xfrm>
            <a:off x="6306210" y="6133461"/>
            <a:ext cx="1219576" cy="314636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th-TH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วันทำการ</a:t>
            </a:r>
            <a:endParaRPr lang="th-TH" sz="1400" b="1" u="sng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42" name="ลูกศรเชื่อมต่อแบบตรง 41"/>
          <p:cNvCxnSpPr/>
          <p:nvPr/>
        </p:nvCxnSpPr>
        <p:spPr>
          <a:xfrm>
            <a:off x="2142032" y="1478483"/>
            <a:ext cx="263259" cy="1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ลูกศรเชื่อมต่อแบบตรง 45"/>
          <p:cNvCxnSpPr/>
          <p:nvPr/>
        </p:nvCxnSpPr>
        <p:spPr>
          <a:xfrm>
            <a:off x="7888681" y="1541547"/>
            <a:ext cx="262089" cy="3473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 Box 263"/>
          <p:cNvSpPr txBox="1">
            <a:spLocks noChangeArrowheads="1"/>
          </p:cNvSpPr>
          <p:nvPr/>
        </p:nvSpPr>
        <p:spPr bwMode="auto">
          <a:xfrm>
            <a:off x="8139824" y="2530228"/>
            <a:ext cx="2675936" cy="843589"/>
          </a:xfrm>
          <a:prstGeom prst="rect">
            <a:avLst/>
          </a:pr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</a:t>
            </a:r>
            <a:r>
              <a:rPr lang="th-TH" sz="14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กองจ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.นำเข้าที่</a:t>
            </a:r>
            <a:r>
              <a:rPr lang="th-TH" sz="14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ประชุมค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กก.</a:t>
            </a: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PMS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/สรุปมติ</a:t>
            </a:r>
            <a:r>
              <a:rPr lang="th-TH" sz="14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เสนออธ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./รอ</a:t>
            </a:r>
            <a:r>
              <a:rPr lang="th-TH" sz="14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งอธ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th-TH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8" name="ลูกศรเชื่อมต่อแบบตรง 87"/>
          <p:cNvCxnSpPr/>
          <p:nvPr/>
        </p:nvCxnSpPr>
        <p:spPr>
          <a:xfrm rot="16200000" flipH="1">
            <a:off x="9397770" y="2525840"/>
            <a:ext cx="219060" cy="1385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สี่เหลี่ยมผืนผ้า 102"/>
          <p:cNvSpPr/>
          <p:nvPr/>
        </p:nvSpPr>
        <p:spPr>
          <a:xfrm>
            <a:off x="9023399" y="3168038"/>
            <a:ext cx="1287241" cy="174252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th-TH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วันทำการ</a:t>
            </a:r>
            <a:endParaRPr lang="th-TH" sz="1400" b="1" u="sng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6" name="Text Box 263"/>
          <p:cNvSpPr txBox="1">
            <a:spLocks noChangeArrowheads="1"/>
          </p:cNvSpPr>
          <p:nvPr/>
        </p:nvSpPr>
        <p:spPr bwMode="auto">
          <a:xfrm>
            <a:off x="8257539" y="3628278"/>
            <a:ext cx="2560320" cy="723004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กรณีหน่วยงาน</a:t>
            </a:r>
            <a:r>
              <a:rPr lang="th-TH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อุทธรณ์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คะแนน</a:t>
            </a:r>
            <a:r>
              <a:rPr lang="th-TH" sz="14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ตชว.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แจ้ง</a:t>
            </a:r>
            <a:r>
              <a:rPr lang="th-TH" sz="14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กลับก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พร.</a:t>
            </a:r>
            <a:endParaRPr kumimoji="0" lang="th-TH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9" name="Text Box 263"/>
          <p:cNvSpPr txBox="1">
            <a:spLocks noChangeArrowheads="1"/>
          </p:cNvSpPr>
          <p:nvPr/>
        </p:nvSpPr>
        <p:spPr bwMode="auto">
          <a:xfrm>
            <a:off x="8257256" y="4556510"/>
            <a:ext cx="2560320" cy="677641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6.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เจ้าภาพ</a:t>
            </a:r>
            <a:r>
              <a:rPr lang="th-TH" sz="14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ตชว.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พิจารณาการอุทธรณ์/ปรับคะแนน</a:t>
            </a:r>
            <a:endParaRPr kumimoji="0" lang="th-TH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7" name="ลูกศรเชื่อมต่อแบบตรง 81"/>
          <p:cNvCxnSpPr/>
          <p:nvPr/>
        </p:nvCxnSpPr>
        <p:spPr>
          <a:xfrm flipH="1">
            <a:off x="2990358" y="5007396"/>
            <a:ext cx="366567" cy="0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261"/>
          <p:cNvSpPr>
            <a:spLocks noChangeArrowheads="1"/>
          </p:cNvSpPr>
          <p:nvPr/>
        </p:nvSpPr>
        <p:spPr bwMode="auto">
          <a:xfrm>
            <a:off x="188081" y="751519"/>
            <a:ext cx="1994424" cy="869718"/>
          </a:xfrm>
          <a:prstGeom prst="roundRect">
            <a:avLst>
              <a:gd name="adj" fmla="val 50000"/>
            </a:avLst>
          </a:prstGeom>
          <a:solidFill>
            <a:srgbClr val="CCE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ออกแบบระบบ</a:t>
            </a:r>
          </a:p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Template,</a:t>
            </a:r>
          </a:p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special report</a:t>
            </a:r>
          </a:p>
        </p:txBody>
      </p:sp>
      <p:sp>
        <p:nvSpPr>
          <p:cNvPr id="70" name="สี่เหลี่ยมผืนผ้า 113"/>
          <p:cNvSpPr/>
          <p:nvPr/>
        </p:nvSpPr>
        <p:spPr>
          <a:xfrm>
            <a:off x="5492463" y="2190127"/>
            <a:ext cx="1870026" cy="316590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AutoShape 261"/>
          <p:cNvSpPr>
            <a:spLocks noChangeArrowheads="1"/>
          </p:cNvSpPr>
          <p:nvPr/>
        </p:nvSpPr>
        <p:spPr bwMode="auto">
          <a:xfrm>
            <a:off x="2396359" y="977462"/>
            <a:ext cx="2364822" cy="1261241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th-TH" sz="1400" b="1" dirty="0" smtClean="0">
                <a:solidFill>
                  <a:schemeClr val="tx2">
                    <a:lumMod val="10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1</a:t>
            </a:r>
            <a:r>
              <a:rPr lang="en-US" sz="1400" b="1" dirty="0" smtClean="0">
                <a:solidFill>
                  <a:schemeClr val="tx2">
                    <a:lumMod val="10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.</a:t>
            </a:r>
            <a:r>
              <a:rPr lang="th-TH" sz="1400" b="1" dirty="0" smtClean="0">
                <a:solidFill>
                  <a:schemeClr val="tx2">
                    <a:lumMod val="10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th-TH" sz="1400" b="1" dirty="0" err="1" smtClean="0">
                <a:solidFill>
                  <a:schemeClr val="tx2">
                    <a:lumMod val="10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กพร.</a:t>
            </a:r>
            <a:r>
              <a:rPr lang="th-TH" sz="1400" b="1" dirty="0" smtClean="0">
                <a:solidFill>
                  <a:schemeClr val="tx2">
                    <a:lumMod val="10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แจ้งเจ้าภาพตัวชี้วัดพิจารณาและให้คะแนน</a:t>
            </a:r>
            <a:endParaRPr lang="en-US" sz="1400" b="1" dirty="0" smtClean="0">
              <a:solidFill>
                <a:schemeClr val="tx2">
                  <a:lumMod val="10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1400" b="1" u="sng" dirty="0" smtClean="0">
                <a:solidFill>
                  <a:srgbClr val="0000FF"/>
                </a:solidFill>
                <a:latin typeface="+mj-lt"/>
                <a:ea typeface="Tahoma" pitchFamily="34" charset="0"/>
                <a:cs typeface="Tahoma" pitchFamily="34" charset="0"/>
              </a:rPr>
              <a:t>3 </a:t>
            </a:r>
            <a:r>
              <a:rPr lang="th-TH" sz="1400" b="1" u="sng" dirty="0" smtClean="0">
                <a:solidFill>
                  <a:srgbClr val="0000FF"/>
                </a:solidFill>
                <a:latin typeface="+mj-lt"/>
                <a:ea typeface="Tahoma" pitchFamily="34" charset="0"/>
                <a:cs typeface="Tahoma" pitchFamily="34" charset="0"/>
              </a:rPr>
              <a:t>วัน ทำการ</a:t>
            </a:r>
          </a:p>
          <a:p>
            <a:pPr algn="ctr"/>
            <a:endParaRPr lang="en-US" sz="1400" b="1" dirty="0" smtClean="0">
              <a:solidFill>
                <a:schemeClr val="tx2">
                  <a:lumMod val="10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4" name="ลูกศรเชื่อมต่อแบบตรง 83"/>
          <p:cNvCxnSpPr/>
          <p:nvPr/>
        </p:nvCxnSpPr>
        <p:spPr>
          <a:xfrm rot="16200000" flipH="1">
            <a:off x="9408276" y="3508958"/>
            <a:ext cx="219060" cy="1385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คำบรรยายภาพแบบสี่เหลี่ยมมุมมน 85"/>
          <p:cNvSpPr/>
          <p:nvPr/>
        </p:nvSpPr>
        <p:spPr>
          <a:xfrm>
            <a:off x="5722882" y="2380594"/>
            <a:ext cx="2065283" cy="567558"/>
          </a:xfrm>
          <a:prstGeom prst="wedgeRoundRectCallout">
            <a:avLst>
              <a:gd name="adj1" fmla="val -39097"/>
              <a:gd name="adj2" fmla="val -85424"/>
              <a:gd name="adj3" fmla="val 16667"/>
            </a:avLst>
          </a:prstGeom>
          <a:solidFill>
            <a:srgbClr val="FFCCFF"/>
          </a:solidFill>
          <a:ln w="254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กระตุ้น/โทรติดตามข้อมูลจากเจ้าภาพ</a:t>
            </a:r>
            <a:endParaRPr lang="en-US" sz="1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7" name="ลูกศรเชื่อมต่อแบบตรง 86"/>
          <p:cNvCxnSpPr/>
          <p:nvPr/>
        </p:nvCxnSpPr>
        <p:spPr>
          <a:xfrm rot="16200000" flipH="1">
            <a:off x="9424043" y="4454890"/>
            <a:ext cx="219060" cy="1385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สี่เหลี่ยมผืนผ้า 89"/>
          <p:cNvSpPr/>
          <p:nvPr/>
        </p:nvSpPr>
        <p:spPr>
          <a:xfrm>
            <a:off x="8913048" y="4145499"/>
            <a:ext cx="1287241" cy="174252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th-TH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วันทำการ</a:t>
            </a:r>
            <a:endParaRPr lang="th-TH" sz="1400" b="1" u="sng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1" name="สี่เหลี่ยมผืนผ้า 90"/>
          <p:cNvSpPr/>
          <p:nvPr/>
        </p:nvSpPr>
        <p:spPr>
          <a:xfrm>
            <a:off x="8928814" y="5012602"/>
            <a:ext cx="1287241" cy="174252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th-TH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วันทำการ</a:t>
            </a:r>
            <a:endParaRPr lang="th-TH" sz="1400" b="1" u="sng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" name="คำบรรยายภาพแบบสี่เหลี่ยมมุมมน 91"/>
          <p:cNvSpPr/>
          <p:nvPr/>
        </p:nvSpPr>
        <p:spPr>
          <a:xfrm>
            <a:off x="10988566" y="4524704"/>
            <a:ext cx="1203434" cy="788275"/>
          </a:xfrm>
          <a:prstGeom prst="wedgeRoundRectCallout">
            <a:avLst>
              <a:gd name="adj1" fmla="val -73307"/>
              <a:gd name="adj2" fmla="val -21346"/>
              <a:gd name="adj3" fmla="val 16667"/>
            </a:avLst>
          </a:prstGeom>
          <a:solidFill>
            <a:srgbClr val="FFCCFF"/>
          </a:solidFill>
          <a:ln w="254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th-TH" sz="1400" b="1" spc="-1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เชิญเจ้า ภาพ</a:t>
            </a: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ประชุม /ส่งคะแนน</a:t>
            </a:r>
            <a:endParaRPr lang="th-TH" sz="1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3" name="Text Box 263"/>
          <p:cNvSpPr txBox="1">
            <a:spLocks noChangeArrowheads="1"/>
          </p:cNvSpPr>
          <p:nvPr/>
        </p:nvSpPr>
        <p:spPr bwMode="auto">
          <a:xfrm>
            <a:off x="8255441" y="5470630"/>
            <a:ext cx="2560320" cy="1008997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7.</a:t>
            </a:r>
            <a:r>
              <a:rPr lang="th-TH" sz="14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กพร.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ปรับคะแนนและยืนคะแนนตามผลการพิจารณาอุทธรณ์</a:t>
            </a:r>
            <a:endParaRPr kumimoji="0" lang="th-TH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94" name="ลูกศรเชื่อมต่อแบบตรง 93"/>
          <p:cNvCxnSpPr/>
          <p:nvPr/>
        </p:nvCxnSpPr>
        <p:spPr>
          <a:xfrm rot="16200000" flipH="1">
            <a:off x="9418069" y="5373968"/>
            <a:ext cx="219060" cy="1385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สี่เหลี่ยมผืนผ้า 95"/>
          <p:cNvSpPr/>
          <p:nvPr/>
        </p:nvSpPr>
        <p:spPr>
          <a:xfrm>
            <a:off x="8913048" y="6195013"/>
            <a:ext cx="1287241" cy="174252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th-TH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วันทำการ</a:t>
            </a:r>
            <a:endParaRPr lang="th-TH" sz="1400" b="1" u="sng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32" name="ลูกศรเชื่อมต่อแบบตรง 131"/>
          <p:cNvCxnSpPr/>
          <p:nvPr/>
        </p:nvCxnSpPr>
        <p:spPr>
          <a:xfrm rot="10800000" flipV="1">
            <a:off x="5579057" y="5896300"/>
            <a:ext cx="201199" cy="8552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 Box 263"/>
          <p:cNvSpPr txBox="1">
            <a:spLocks noChangeArrowheads="1"/>
          </p:cNvSpPr>
          <p:nvPr/>
        </p:nvSpPr>
        <p:spPr bwMode="auto">
          <a:xfrm>
            <a:off x="3357785" y="5459574"/>
            <a:ext cx="2245896" cy="956992"/>
          </a:xfrm>
          <a:prstGeom prst="rect">
            <a:avLst/>
          </a:prstGeom>
          <a:solidFill>
            <a:srgbClr val="CCEC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9.</a:t>
            </a:r>
            <a:r>
              <a:rPr lang="th-TH" sz="14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คกก.</a:t>
            </a: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PMS 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สุ่มตรวจหน่วยงานร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ะดับดีเด่น 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เพื่อทวนสอบและถอดบทเรียน</a:t>
            </a:r>
            <a:endParaRPr kumimoji="0" lang="th-TH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4" name="คำบรรยายภาพแบบสี่เหลี่ยมมุมมน 53"/>
          <p:cNvSpPr/>
          <p:nvPr/>
        </p:nvSpPr>
        <p:spPr>
          <a:xfrm>
            <a:off x="10925506" y="3610303"/>
            <a:ext cx="1108840" cy="520262"/>
          </a:xfrm>
          <a:prstGeom prst="wedgeRoundRectCallout">
            <a:avLst>
              <a:gd name="adj1" fmla="val -81959"/>
              <a:gd name="adj2" fmla="val -14268"/>
              <a:gd name="adj3" fmla="val 16667"/>
            </a:avLst>
          </a:prstGeom>
          <a:solidFill>
            <a:srgbClr val="FFCCFF"/>
          </a:solidFill>
          <a:ln w="254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spc="-1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Line, </a:t>
            </a:r>
          </a:p>
          <a:p>
            <a:r>
              <a:rPr lang="en-US" sz="1400" b="1" spc="-1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e-mail, </a:t>
            </a:r>
            <a:r>
              <a:rPr lang="th-TH" sz="1400" b="1" spc="-1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โทร</a:t>
            </a:r>
            <a:endParaRPr lang="th-TH" sz="1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0" name="Text Box 263"/>
          <p:cNvSpPr txBox="1">
            <a:spLocks noChangeArrowheads="1"/>
          </p:cNvSpPr>
          <p:nvPr/>
        </p:nvSpPr>
        <p:spPr bwMode="auto">
          <a:xfrm>
            <a:off x="3356925" y="4271930"/>
            <a:ext cx="2245896" cy="956992"/>
          </a:xfrm>
          <a:prstGeom prst="rect">
            <a:avLst/>
          </a:prstGeom>
          <a:solidFill>
            <a:srgbClr val="CCEC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14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คกก.</a:t>
            </a: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PMS </a:t>
            </a:r>
            <a:r>
              <a:rPr lang="th-TH" sz="1400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สุ่มตรวจ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หน่วยงานร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ะดับกลางและต่ำเ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พื่อทวนสอบและถอดบทเรียน</a:t>
            </a:r>
            <a:endParaRPr kumimoji="0" lang="th-TH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1" name="ลูกศรเชื่อมต่อแบบตรง 131"/>
          <p:cNvCxnSpPr/>
          <p:nvPr/>
        </p:nvCxnSpPr>
        <p:spPr>
          <a:xfrm rot="10800000" flipV="1">
            <a:off x="8062912" y="5911264"/>
            <a:ext cx="201199" cy="8552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ลูกศรเชื่อมต่อแบบตรง 131"/>
          <p:cNvCxnSpPr/>
          <p:nvPr/>
        </p:nvCxnSpPr>
        <p:spPr>
          <a:xfrm flipV="1">
            <a:off x="4441576" y="5257794"/>
            <a:ext cx="1" cy="192691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ลูกศรเชื่อมต่อแบบตรง 131"/>
          <p:cNvCxnSpPr/>
          <p:nvPr/>
        </p:nvCxnSpPr>
        <p:spPr>
          <a:xfrm flipV="1">
            <a:off x="1552642" y="4455582"/>
            <a:ext cx="1" cy="192691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2601686" y="116805"/>
            <a:ext cx="6108935" cy="36933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th-TH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ประจำปี</a:t>
            </a:r>
            <a:r>
              <a:rPr lang="th-TH" b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งบประมาณ พ.ศ.</a:t>
            </a:r>
            <a:r>
              <a:rPr lang="th-TH" b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2560  รอบ 5 เดือนแรก</a:t>
            </a:r>
            <a:endParaRPr lang="th-TH" b="1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" name="Line Callout 2 9"/>
          <p:cNvSpPr/>
          <p:nvPr/>
        </p:nvSpPr>
        <p:spPr>
          <a:xfrm>
            <a:off x="9376354" y="77801"/>
            <a:ext cx="2527739" cy="608485"/>
          </a:xfrm>
          <a:prstGeom prst="borderCallout2">
            <a:avLst>
              <a:gd name="adj1" fmla="val 45507"/>
              <a:gd name="adj2" fmla="val -504"/>
              <a:gd name="adj3" fmla="val 63150"/>
              <a:gd name="adj4" fmla="val -6381"/>
              <a:gd name="adj5" fmla="val 51751"/>
              <a:gd name="adj6" fmla="val -2647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After</a:t>
            </a:r>
            <a:r>
              <a:rPr lang="th-TH" sz="1600" b="1" dirty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- </a:t>
            </a:r>
            <a:r>
              <a:rPr lang="en-US" sz="16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th-TH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ขั้นตอน </a:t>
            </a:r>
            <a:endParaRPr lang="th-TH" sz="1600" b="1" dirty="0" smtClean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algn="ctr"/>
            <a:r>
              <a:rPr lang="th-TH" sz="16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รวม </a:t>
            </a:r>
            <a:r>
              <a:rPr lang="en-US" sz="16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</a:t>
            </a:r>
            <a:r>
              <a:rPr lang="en-US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</a:t>
            </a:r>
            <a:r>
              <a:rPr lang="en-US" sz="16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th-TH" sz="1600" b="1" dirty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วันทำการ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69954" y="475298"/>
            <a:ext cx="1079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value</a:t>
            </a:r>
            <a:endParaRPr lang="en-US" sz="14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10815760" y="1300305"/>
            <a:ext cx="1079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value</a:t>
            </a:r>
            <a:endParaRPr lang="en-US" sz="14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3" name="TextBox 42"/>
          <p:cNvSpPr txBox="1"/>
          <p:nvPr/>
        </p:nvSpPr>
        <p:spPr>
          <a:xfrm>
            <a:off x="1012816" y="5249626"/>
            <a:ext cx="1079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value</a:t>
            </a:r>
            <a:endParaRPr lang="en-US" sz="14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4010300" y="3940854"/>
            <a:ext cx="1079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value</a:t>
            </a:r>
            <a:endParaRPr lang="en-US" sz="14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8" name="AutoShape 261"/>
          <p:cNvSpPr>
            <a:spLocks noChangeArrowheads="1"/>
          </p:cNvSpPr>
          <p:nvPr/>
        </p:nvSpPr>
        <p:spPr bwMode="auto">
          <a:xfrm>
            <a:off x="184148" y="1631865"/>
            <a:ext cx="1973164" cy="898363"/>
          </a:xfrm>
          <a:prstGeom prst="roundRect">
            <a:avLst>
              <a:gd name="adj" fmla="val 50000"/>
            </a:avLst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th-TH" sz="14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หน่วยงานส่งรายงาน</a:t>
            </a:r>
            <a:r>
              <a:rPr lang="en-US" sz="14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</a:t>
            </a:r>
            <a:r>
              <a:rPr lang="th-TH" sz="14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หลักฐานในระบบ </a:t>
            </a:r>
            <a:r>
              <a:rPr lang="en-US" sz="14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DOC</a:t>
            </a:r>
          </a:p>
        </p:txBody>
      </p:sp>
      <p:sp>
        <p:nvSpPr>
          <p:cNvPr id="1039" name="Text Box 263"/>
          <p:cNvSpPr txBox="1">
            <a:spLocks noChangeArrowheads="1"/>
          </p:cNvSpPr>
          <p:nvPr/>
        </p:nvSpPr>
        <p:spPr bwMode="auto">
          <a:xfrm>
            <a:off x="5089952" y="942144"/>
            <a:ext cx="2761273" cy="1233497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14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เจ้าภาพตัวชี้วัดประเมินผลคะแนนและส่ง</a:t>
            </a:r>
            <a:r>
              <a:rPr lang="th-TH" sz="14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ให้ก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พร.</a:t>
            </a:r>
            <a:r>
              <a:rPr lang="th-TH" sz="1400" b="1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14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กพร</a:t>
            </a:r>
            <a:r>
              <a:rPr lang="th-TH" sz="1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 รายงานความก้าวหน้า ให้ </a:t>
            </a:r>
            <a:r>
              <a:rPr lang="th-TH" sz="14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อธ</a:t>
            </a:r>
            <a:r>
              <a:rPr lang="th-TH" sz="1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en-US" sz="1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+</a:t>
            </a:r>
            <a:r>
              <a:rPr lang="th-TH" sz="1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รอ</a:t>
            </a:r>
            <a:r>
              <a:rPr lang="th-TH" sz="1400" b="1" i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งอธ.</a:t>
            </a:r>
            <a:r>
              <a:rPr lang="th-TH" sz="1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รับทราบผ่าน </a:t>
            </a:r>
            <a:r>
              <a:rPr lang="en-US" sz="1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line g.</a:t>
            </a:r>
            <a:r>
              <a:rPr lang="th-TH" sz="1400" b="1" i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    </a:t>
            </a:r>
          </a:p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 </a:t>
            </a:r>
            <a:r>
              <a:rPr lang="th-TH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วันทำการ</a:t>
            </a:r>
            <a:endParaRPr lang="th-TH" sz="1400" b="1" u="sng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th-TH" sz="1400" b="1" i="1" u="none" strike="noStrike" cap="none" normalizeH="0" baseline="0" dirty="0" smtClean="0">
              <a:ln>
                <a:noFill/>
              </a:ln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7" name="Text Box 263"/>
          <p:cNvSpPr txBox="1">
            <a:spLocks noChangeArrowheads="1"/>
          </p:cNvSpPr>
          <p:nvPr/>
        </p:nvSpPr>
        <p:spPr bwMode="auto">
          <a:xfrm>
            <a:off x="8139823" y="829533"/>
            <a:ext cx="2675937" cy="1598358"/>
          </a:xfrm>
          <a:prstGeom prst="rect">
            <a:avLst/>
          </a:prstGeom>
          <a:solidFill>
            <a:srgbClr val="CCEC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กพร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.ดำเนินการ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-ประมวลผลคะแนน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1400" b="1" i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  <a:r>
              <a:rPr lang="th-TH" sz="1400" b="1" i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th-TH" sz="1400" b="1" i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จัดเกรด</a:t>
            </a:r>
            <a:r>
              <a:rPr lang="th-TH" sz="1400" b="1" i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หน่วยงานตามกลุ่มร่วมกับ</a:t>
            </a:r>
            <a:r>
              <a:rPr lang="th-TH" sz="1400" b="1" i="1" dirty="0" err="1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กองจ</a:t>
            </a:r>
            <a:r>
              <a:rPr lang="th-TH" sz="1400" b="1" i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1400" b="1" i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 -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ส่งสรุปให้</a:t>
            </a:r>
            <a:r>
              <a:rPr lang="th-TH" sz="1400" b="1" dirty="0" err="1" smtClean="0">
                <a:latin typeface="Tahoma" pitchFamily="34" charset="0"/>
                <a:ea typeface="Tahoma" pitchFamily="34" charset="0"/>
                <a:cs typeface="Tahoma" pitchFamily="34" charset="0"/>
              </a:rPr>
              <a:t>กองจ.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+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แจ้งทุกหน่วยงานทราบ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th-TH" sz="1400" b="1" i="1" dirty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th-TH" sz="1400" b="1" i="1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 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th-TH" sz="1400" b="1" i="1" u="none" strike="noStrike" cap="none" normalizeH="0" baseline="0" dirty="0" smtClean="0">
              <a:ln>
                <a:noFill/>
              </a:ln>
              <a:solidFill>
                <a:srgbClr val="0000FF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69" name="ลูกศรเชื่อมต่อแบบตรง 68"/>
          <p:cNvCxnSpPr/>
          <p:nvPr/>
        </p:nvCxnSpPr>
        <p:spPr>
          <a:xfrm>
            <a:off x="4786327" y="1510424"/>
            <a:ext cx="303880" cy="0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ext Box 263"/>
          <p:cNvSpPr txBox="1">
            <a:spLocks noChangeArrowheads="1"/>
          </p:cNvSpPr>
          <p:nvPr/>
        </p:nvSpPr>
        <p:spPr bwMode="auto">
          <a:xfrm>
            <a:off x="430038" y="4652882"/>
            <a:ext cx="2560320" cy="612248"/>
          </a:xfrm>
          <a:prstGeom prst="rect">
            <a:avLst/>
          </a:prstGeom>
          <a:solidFill>
            <a:srgbClr val="CCEC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endParaRPr lang="th-TH" sz="1400" b="1" dirty="0" smtClean="0">
              <a:solidFill>
                <a:schemeClr val="tx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14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h-TH" sz="14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en-US" sz="14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14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ประชุม</a:t>
            </a:r>
            <a:r>
              <a:rPr lang="th-TH" sz="1400" b="1" i="1" u="sng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สรุปบทเรียน</a:t>
            </a:r>
            <a:r>
              <a:rPr lang="th-TH" sz="14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การประเมินผลการปฏิบัติราชการ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th-TH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5" name="สี่เหลี่ยมผืนผ้า 24"/>
          <p:cNvSpPr/>
          <p:nvPr/>
        </p:nvSpPr>
        <p:spPr>
          <a:xfrm>
            <a:off x="8954813" y="2124748"/>
            <a:ext cx="1324303" cy="287374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 </a:t>
            </a:r>
            <a:r>
              <a:rPr lang="th-TH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วันทำการ</a:t>
            </a:r>
            <a:endParaRPr lang="th-TH" sz="1400" b="1" u="sng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8" name="Text Box 263"/>
          <p:cNvSpPr txBox="1">
            <a:spLocks noChangeArrowheads="1"/>
          </p:cNvSpPr>
          <p:nvPr/>
        </p:nvSpPr>
        <p:spPr bwMode="auto">
          <a:xfrm>
            <a:off x="5800821" y="5450172"/>
            <a:ext cx="2270760" cy="1013693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8.</a:t>
            </a:r>
            <a:r>
              <a:rPr kumimoji="0" lang="th-TH" sz="15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กพร.</a:t>
            </a:r>
            <a:r>
              <a:rPr kumimoji="0" lang="th-TH" sz="15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 รวบรวมและส่งคะแนนให้</a:t>
            </a:r>
            <a:r>
              <a:rPr kumimoji="0" lang="th-TH" sz="15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Tahoma" pitchFamily="34" charset="0"/>
                <a:ea typeface="Tahoma" pitchFamily="34" charset="0"/>
                <a:cs typeface="Tahoma" pitchFamily="34" charset="0"/>
              </a:rPr>
              <a:t>กองจ.</a:t>
            </a:r>
            <a:r>
              <a:rPr lang="en-US" sz="15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+</a:t>
            </a:r>
            <a:r>
              <a:rPr lang="th-TH" sz="15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ประชุมค</a:t>
            </a:r>
            <a:r>
              <a:rPr lang="th-TH" sz="15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กก.</a:t>
            </a:r>
            <a:r>
              <a:rPr lang="en-US" sz="15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PMS</a:t>
            </a:r>
            <a:endParaRPr kumimoji="0" lang="th-TH" sz="15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9" name="AutoShape 261"/>
          <p:cNvSpPr>
            <a:spLocks noChangeArrowheads="1"/>
          </p:cNvSpPr>
          <p:nvPr/>
        </p:nvSpPr>
        <p:spPr bwMode="auto">
          <a:xfrm>
            <a:off x="419168" y="3483841"/>
            <a:ext cx="2266950" cy="981525"/>
          </a:xfrm>
          <a:prstGeom prst="roundRect">
            <a:avLst>
              <a:gd name="adj" fmla="val 50000"/>
            </a:avLst>
          </a:prstGeom>
          <a:solidFill>
            <a:srgbClr val="CCECFF"/>
          </a:solidFill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15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</a:t>
            </a:r>
            <a:r>
              <a:rPr lang="th-TH" sz="15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</a:t>
            </a:r>
            <a:r>
              <a:rPr lang="en-US" sz="15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15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สรุปบทเรียนเสนอ</a:t>
            </a:r>
            <a:r>
              <a:rPr lang="th-TH" sz="1500" b="1" dirty="0" err="1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ต่อค</a:t>
            </a:r>
            <a:r>
              <a:rPr lang="th-TH" sz="15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กก.สูงสุดของกรมฯ</a:t>
            </a:r>
          </a:p>
          <a:p>
            <a:pPr algn="ctr"/>
            <a:r>
              <a:rPr lang="th-TH" sz="15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</a:t>
            </a:r>
            <a:r>
              <a:rPr lang="th-TH" sz="1500" b="1" dirty="0" err="1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อธ.</a:t>
            </a:r>
            <a:r>
              <a:rPr lang="th-TH" sz="15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รอ</a:t>
            </a:r>
            <a:r>
              <a:rPr lang="th-TH" sz="1500" b="1" dirty="0" err="1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งอธ.</a:t>
            </a:r>
            <a:r>
              <a:rPr lang="th-TH" sz="1500" b="1" dirty="0" smtClean="0">
                <a:solidFill>
                  <a:schemeClr val="tx2">
                    <a:lumMod val="10000"/>
                  </a:schemeClr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  <a:endParaRPr lang="th-TH" sz="1500" b="1" dirty="0">
              <a:solidFill>
                <a:schemeClr val="tx2">
                  <a:lumMod val="10000"/>
                </a:schemeClr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7" name="สี่เหลี่ยมผืนผ้า 96"/>
          <p:cNvSpPr/>
          <p:nvPr/>
        </p:nvSpPr>
        <p:spPr>
          <a:xfrm>
            <a:off x="6306210" y="6133461"/>
            <a:ext cx="1219576" cy="314636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th-TH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วันทำการ</a:t>
            </a:r>
            <a:endParaRPr lang="th-TH" sz="1400" b="1" u="sng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02" name="ตัวเชื่อมต่อตรง 101"/>
          <p:cNvCxnSpPr/>
          <p:nvPr/>
        </p:nvCxnSpPr>
        <p:spPr>
          <a:xfrm flipV="1">
            <a:off x="4572000" y="592759"/>
            <a:ext cx="833522" cy="802"/>
          </a:xfrm>
          <a:prstGeom prst="line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ลูกศรเชื่อมต่อแบบตรง 41"/>
          <p:cNvCxnSpPr/>
          <p:nvPr/>
        </p:nvCxnSpPr>
        <p:spPr>
          <a:xfrm>
            <a:off x="2142032" y="1478483"/>
            <a:ext cx="263259" cy="1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ลูกศรเชื่อมต่อแบบตรง 45"/>
          <p:cNvCxnSpPr/>
          <p:nvPr/>
        </p:nvCxnSpPr>
        <p:spPr>
          <a:xfrm>
            <a:off x="7888681" y="1541547"/>
            <a:ext cx="262089" cy="3473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 Box 263"/>
          <p:cNvSpPr txBox="1">
            <a:spLocks noChangeArrowheads="1"/>
          </p:cNvSpPr>
          <p:nvPr/>
        </p:nvSpPr>
        <p:spPr bwMode="auto">
          <a:xfrm>
            <a:off x="8139824" y="2530228"/>
            <a:ext cx="2675936" cy="843589"/>
          </a:xfrm>
          <a:prstGeom prst="rect">
            <a:avLst/>
          </a:prstGeom>
          <a:solidFill>
            <a:srgbClr val="CCEC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4.</a:t>
            </a:r>
            <a:r>
              <a:rPr lang="th-TH" sz="14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กองจ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.นำเข้าที่</a:t>
            </a:r>
            <a:r>
              <a:rPr lang="th-TH" sz="14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ประชุมค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กก.</a:t>
            </a: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PMS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/สรุปมติ</a:t>
            </a:r>
            <a:r>
              <a:rPr lang="th-TH" sz="14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เสนออธ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./รอ</a:t>
            </a:r>
            <a:r>
              <a:rPr lang="th-TH" sz="14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งอธ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th-TH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8" name="ลูกศรเชื่อมต่อแบบตรง 87"/>
          <p:cNvCxnSpPr/>
          <p:nvPr/>
        </p:nvCxnSpPr>
        <p:spPr>
          <a:xfrm rot="16200000" flipH="1">
            <a:off x="9397770" y="2525840"/>
            <a:ext cx="219060" cy="1385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" name="สี่เหลี่ยมผืนผ้า 102"/>
          <p:cNvSpPr/>
          <p:nvPr/>
        </p:nvSpPr>
        <p:spPr>
          <a:xfrm>
            <a:off x="9023399" y="3168038"/>
            <a:ext cx="1287241" cy="174252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th-TH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วันทำการ</a:t>
            </a:r>
            <a:endParaRPr lang="th-TH" sz="1400" b="1" u="sng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6" name="Text Box 263"/>
          <p:cNvSpPr txBox="1">
            <a:spLocks noChangeArrowheads="1"/>
          </p:cNvSpPr>
          <p:nvPr/>
        </p:nvSpPr>
        <p:spPr bwMode="auto">
          <a:xfrm>
            <a:off x="8257539" y="3628278"/>
            <a:ext cx="2560320" cy="723004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5.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กรณีหน่วยงาน</a:t>
            </a:r>
            <a:r>
              <a:rPr lang="th-TH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อุทธรณ์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คะแนน</a:t>
            </a:r>
            <a:r>
              <a:rPr lang="th-TH" sz="14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ตชว.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แจ้ง</a:t>
            </a:r>
            <a:r>
              <a:rPr lang="th-TH" sz="14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กลับก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พร.</a:t>
            </a:r>
            <a:endParaRPr kumimoji="0" lang="th-TH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109" name="Text Box 263"/>
          <p:cNvSpPr txBox="1">
            <a:spLocks noChangeArrowheads="1"/>
          </p:cNvSpPr>
          <p:nvPr/>
        </p:nvSpPr>
        <p:spPr bwMode="auto">
          <a:xfrm>
            <a:off x="8257256" y="4556510"/>
            <a:ext cx="2560320" cy="677641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6.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เจ้าภาพ</a:t>
            </a:r>
            <a:r>
              <a:rPr lang="th-TH" sz="14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ตชว.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พิจารณาการอุทธรณ์/ปรับคะแนน</a:t>
            </a:r>
            <a:endParaRPr kumimoji="0" lang="th-TH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7" name="ลูกศรเชื่อมต่อแบบตรง 81"/>
          <p:cNvCxnSpPr/>
          <p:nvPr/>
        </p:nvCxnSpPr>
        <p:spPr>
          <a:xfrm flipH="1">
            <a:off x="2990358" y="5007396"/>
            <a:ext cx="366567" cy="0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utoShape 261"/>
          <p:cNvSpPr>
            <a:spLocks noChangeArrowheads="1"/>
          </p:cNvSpPr>
          <p:nvPr/>
        </p:nvSpPr>
        <p:spPr bwMode="auto">
          <a:xfrm>
            <a:off x="188081" y="773553"/>
            <a:ext cx="1994424" cy="869718"/>
          </a:xfrm>
          <a:prstGeom prst="roundRect">
            <a:avLst>
              <a:gd name="adj" fmla="val 50000"/>
            </a:avLst>
          </a:prstGeom>
          <a:solidFill>
            <a:srgbClr val="CCECFF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ออกแบบระบบ</a:t>
            </a:r>
          </a:p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Template,</a:t>
            </a:r>
          </a:p>
          <a:p>
            <a:pPr algn="ctr"/>
            <a:r>
              <a:rPr lang="en-US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special report</a:t>
            </a:r>
          </a:p>
        </p:txBody>
      </p:sp>
      <p:sp>
        <p:nvSpPr>
          <p:cNvPr id="59" name="สี่เหลี่ยมมุมมน 99"/>
          <p:cNvSpPr/>
          <p:nvPr/>
        </p:nvSpPr>
        <p:spPr>
          <a:xfrm>
            <a:off x="3503333" y="70789"/>
            <a:ext cx="4923509" cy="50861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Next step- Smart</a:t>
            </a:r>
            <a:r>
              <a:rPr lang="th-TH" sz="24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b="1" dirty="0" err="1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DoH</a:t>
            </a:r>
            <a:r>
              <a:rPr lang="en-US" sz="2400" b="1" dirty="0" smtClean="0">
                <a:solidFill>
                  <a:srgbClr val="0000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PMS</a:t>
            </a:r>
            <a:endParaRPr lang="th-TH" sz="2400" b="1" dirty="0">
              <a:solidFill>
                <a:srgbClr val="0000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70" name="สี่เหลี่ยมผืนผ้า 113"/>
          <p:cNvSpPr/>
          <p:nvPr/>
        </p:nvSpPr>
        <p:spPr>
          <a:xfrm>
            <a:off x="5492463" y="2190127"/>
            <a:ext cx="1870026" cy="316590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8" name="AutoShape 261"/>
          <p:cNvSpPr>
            <a:spLocks noChangeArrowheads="1"/>
          </p:cNvSpPr>
          <p:nvPr/>
        </p:nvSpPr>
        <p:spPr bwMode="auto">
          <a:xfrm>
            <a:off x="2421505" y="900909"/>
            <a:ext cx="2364822" cy="964342"/>
          </a:xfrm>
          <a:prstGeom prst="roundRect">
            <a:avLst>
              <a:gd name="adj" fmla="val 50000"/>
            </a:avLst>
          </a:prstGeom>
          <a:noFill/>
          <a:ln w="19050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th-TH" sz="1400" b="1" dirty="0" smtClean="0">
                <a:solidFill>
                  <a:schemeClr val="tx2">
                    <a:lumMod val="10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1</a:t>
            </a:r>
            <a:r>
              <a:rPr lang="en-US" sz="1400" b="1" dirty="0" smtClean="0">
                <a:solidFill>
                  <a:schemeClr val="tx2">
                    <a:lumMod val="10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.</a:t>
            </a:r>
            <a:r>
              <a:rPr lang="th-TH" sz="1400" b="1" dirty="0" smtClean="0">
                <a:solidFill>
                  <a:schemeClr val="tx2">
                    <a:lumMod val="10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</a:t>
            </a:r>
            <a:r>
              <a:rPr lang="th-TH" sz="1400" b="1" dirty="0" err="1" smtClean="0">
                <a:solidFill>
                  <a:schemeClr val="tx2">
                    <a:lumMod val="10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กพร.</a:t>
            </a:r>
            <a:r>
              <a:rPr lang="th-TH" sz="1400" b="1" dirty="0" smtClean="0">
                <a:solidFill>
                  <a:schemeClr val="tx2">
                    <a:lumMod val="10000"/>
                  </a:schemeClr>
                </a:solidFill>
                <a:latin typeface="+mj-lt"/>
                <a:ea typeface="Tahoma" pitchFamily="34" charset="0"/>
                <a:cs typeface="Tahoma" pitchFamily="34" charset="0"/>
              </a:rPr>
              <a:t> แจ้งเจ้าภาพตัวชี้วัดพิจารณาและให้คะแนน</a:t>
            </a:r>
            <a:endParaRPr lang="en-US" sz="1400" b="1" dirty="0" smtClean="0">
              <a:solidFill>
                <a:schemeClr val="tx2">
                  <a:lumMod val="10000"/>
                </a:schemeClr>
              </a:solidFill>
              <a:latin typeface="+mj-lt"/>
              <a:ea typeface="Tahoma" pitchFamily="34" charset="0"/>
              <a:cs typeface="Tahoma" pitchFamily="34" charset="0"/>
            </a:endParaRPr>
          </a:p>
          <a:p>
            <a:pPr algn="ctr"/>
            <a:r>
              <a:rPr lang="en-US" sz="1400" b="1" u="sng" dirty="0" smtClean="0">
                <a:solidFill>
                  <a:srgbClr val="0000FF"/>
                </a:solidFill>
                <a:latin typeface="+mj-lt"/>
                <a:ea typeface="Tahoma" pitchFamily="34" charset="0"/>
                <a:cs typeface="Tahoma" pitchFamily="34" charset="0"/>
              </a:rPr>
              <a:t>3 </a:t>
            </a:r>
            <a:r>
              <a:rPr lang="th-TH" sz="1400" b="1" u="sng" dirty="0" smtClean="0">
                <a:solidFill>
                  <a:srgbClr val="0000FF"/>
                </a:solidFill>
                <a:latin typeface="+mj-lt"/>
                <a:ea typeface="Tahoma" pitchFamily="34" charset="0"/>
                <a:cs typeface="Tahoma" pitchFamily="34" charset="0"/>
              </a:rPr>
              <a:t>วัน ทำการ</a:t>
            </a:r>
          </a:p>
        </p:txBody>
      </p:sp>
      <p:cxnSp>
        <p:nvCxnSpPr>
          <p:cNvPr id="84" name="ลูกศรเชื่อมต่อแบบตรง 83"/>
          <p:cNvCxnSpPr/>
          <p:nvPr/>
        </p:nvCxnSpPr>
        <p:spPr>
          <a:xfrm rot="16200000" flipH="1">
            <a:off x="9408276" y="3508958"/>
            <a:ext cx="219060" cy="1385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6" name="คำบรรยายภาพแบบสี่เหลี่ยมมุมมน 85"/>
          <p:cNvSpPr/>
          <p:nvPr/>
        </p:nvSpPr>
        <p:spPr>
          <a:xfrm>
            <a:off x="5722882" y="2380594"/>
            <a:ext cx="2065283" cy="567558"/>
          </a:xfrm>
          <a:prstGeom prst="wedgeRoundRectCallout">
            <a:avLst>
              <a:gd name="adj1" fmla="val -39097"/>
              <a:gd name="adj2" fmla="val -85424"/>
              <a:gd name="adj3" fmla="val 16667"/>
            </a:avLst>
          </a:prstGeom>
          <a:solidFill>
            <a:srgbClr val="FFCCFF"/>
          </a:solidFill>
          <a:ln w="254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กระตุ้น/โทรติดตามข้อมูลจากเจ้าภาพ</a:t>
            </a:r>
            <a:endParaRPr lang="en-US" sz="1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87" name="ลูกศรเชื่อมต่อแบบตรง 86"/>
          <p:cNvCxnSpPr/>
          <p:nvPr/>
        </p:nvCxnSpPr>
        <p:spPr>
          <a:xfrm rot="16200000" flipH="1">
            <a:off x="9424043" y="4454890"/>
            <a:ext cx="219060" cy="1385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สี่เหลี่ยมผืนผ้า 89"/>
          <p:cNvSpPr/>
          <p:nvPr/>
        </p:nvSpPr>
        <p:spPr>
          <a:xfrm>
            <a:off x="8913048" y="4145499"/>
            <a:ext cx="1287241" cy="174252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th-TH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วันทำการ</a:t>
            </a:r>
            <a:endParaRPr lang="th-TH" sz="1400" b="1" u="sng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1" name="สี่เหลี่ยมผืนผ้า 90"/>
          <p:cNvSpPr/>
          <p:nvPr/>
        </p:nvSpPr>
        <p:spPr>
          <a:xfrm>
            <a:off x="8928814" y="5012602"/>
            <a:ext cx="1287241" cy="174252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th-TH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วันทำการ</a:t>
            </a:r>
            <a:endParaRPr lang="th-TH" sz="1400" b="1" u="sng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2" name="คำบรรยายภาพแบบสี่เหลี่ยมมุมมน 91"/>
          <p:cNvSpPr/>
          <p:nvPr/>
        </p:nvSpPr>
        <p:spPr>
          <a:xfrm>
            <a:off x="10988566" y="4524704"/>
            <a:ext cx="1203434" cy="788275"/>
          </a:xfrm>
          <a:prstGeom prst="wedgeRoundRectCallout">
            <a:avLst>
              <a:gd name="adj1" fmla="val -73307"/>
              <a:gd name="adj2" fmla="val -21346"/>
              <a:gd name="adj3" fmla="val 16667"/>
            </a:avLst>
          </a:prstGeom>
          <a:solidFill>
            <a:srgbClr val="FFCCFF"/>
          </a:solidFill>
          <a:ln w="254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th-TH" sz="1400" b="1" spc="-1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เชิญเจ้า ภาพ</a:t>
            </a: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ประชุม /ส่งคะแนน</a:t>
            </a:r>
            <a:endParaRPr lang="th-TH" sz="1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93" name="Text Box 263"/>
          <p:cNvSpPr txBox="1">
            <a:spLocks noChangeArrowheads="1"/>
          </p:cNvSpPr>
          <p:nvPr/>
        </p:nvSpPr>
        <p:spPr bwMode="auto">
          <a:xfrm>
            <a:off x="8255441" y="5470630"/>
            <a:ext cx="2560320" cy="1008997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7.</a:t>
            </a:r>
            <a:r>
              <a:rPr lang="th-TH" sz="14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กพร.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ปรับคะแนนและยืนคะแนนตามผลการพิจารณาอุทธรณ์</a:t>
            </a:r>
            <a:endParaRPr kumimoji="0" lang="th-TH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94" name="ลูกศรเชื่อมต่อแบบตรง 93"/>
          <p:cNvCxnSpPr/>
          <p:nvPr/>
        </p:nvCxnSpPr>
        <p:spPr>
          <a:xfrm rot="16200000" flipH="1">
            <a:off x="9418069" y="5373968"/>
            <a:ext cx="219060" cy="1385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6" name="สี่เหลี่ยมผืนผ้า 95"/>
          <p:cNvSpPr/>
          <p:nvPr/>
        </p:nvSpPr>
        <p:spPr>
          <a:xfrm>
            <a:off x="8913048" y="6195013"/>
            <a:ext cx="1287241" cy="174252"/>
          </a:xfrm>
          <a:prstGeom prst="rect">
            <a:avLst/>
          </a:prstGeom>
          <a:noFill/>
          <a:ln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 </a:t>
            </a:r>
            <a:r>
              <a:rPr lang="th-TH" sz="1400" b="1" u="sng" dirty="0" smtClean="0">
                <a:solidFill>
                  <a:srgbClr val="0000FF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วันทำการ</a:t>
            </a:r>
            <a:endParaRPr lang="th-TH" sz="1400" b="1" u="sng" dirty="0">
              <a:solidFill>
                <a:srgbClr val="0000FF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132" name="ลูกศรเชื่อมต่อแบบตรง 131"/>
          <p:cNvCxnSpPr/>
          <p:nvPr/>
        </p:nvCxnSpPr>
        <p:spPr>
          <a:xfrm rot="10800000" flipV="1">
            <a:off x="5579057" y="5896300"/>
            <a:ext cx="201199" cy="8552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5" name="Text Box 263"/>
          <p:cNvSpPr txBox="1">
            <a:spLocks noChangeArrowheads="1"/>
          </p:cNvSpPr>
          <p:nvPr/>
        </p:nvSpPr>
        <p:spPr bwMode="auto">
          <a:xfrm>
            <a:off x="3357785" y="5459574"/>
            <a:ext cx="2245896" cy="956992"/>
          </a:xfrm>
          <a:prstGeom prst="rect">
            <a:avLst/>
          </a:prstGeom>
          <a:solidFill>
            <a:srgbClr val="CCEC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9.</a:t>
            </a:r>
            <a:r>
              <a:rPr lang="th-TH" sz="14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คกก.</a:t>
            </a: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PMS 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สุ่มตรวจหน่วยงาน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ระดับดีเด่น 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เพื่อทวนสอบและถอดบทเรียน</a:t>
            </a:r>
            <a:endParaRPr kumimoji="0" lang="th-TH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4" name="คำบรรยายภาพแบบสี่เหลี่ยมมุมมน 53"/>
          <p:cNvSpPr/>
          <p:nvPr/>
        </p:nvSpPr>
        <p:spPr>
          <a:xfrm>
            <a:off x="10925506" y="3610303"/>
            <a:ext cx="1108840" cy="520262"/>
          </a:xfrm>
          <a:prstGeom prst="wedgeRoundRectCallout">
            <a:avLst>
              <a:gd name="adj1" fmla="val -81959"/>
              <a:gd name="adj2" fmla="val -14268"/>
              <a:gd name="adj3" fmla="val 16667"/>
            </a:avLst>
          </a:prstGeom>
          <a:solidFill>
            <a:srgbClr val="FFCCFF"/>
          </a:solidFill>
          <a:ln w="254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r>
              <a:rPr lang="en-US" sz="1400" b="1" spc="-1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Line, </a:t>
            </a:r>
          </a:p>
          <a:p>
            <a:r>
              <a:rPr lang="en-US" sz="1400" b="1" spc="-1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e-mail, </a:t>
            </a:r>
            <a:r>
              <a:rPr lang="th-TH" sz="1400" b="1" spc="-100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โทร</a:t>
            </a:r>
            <a:endParaRPr lang="th-TH" sz="1400" b="1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0" name="Text Box 263"/>
          <p:cNvSpPr txBox="1">
            <a:spLocks noChangeArrowheads="1"/>
          </p:cNvSpPr>
          <p:nvPr/>
        </p:nvSpPr>
        <p:spPr bwMode="auto">
          <a:xfrm>
            <a:off x="3356925" y="4271930"/>
            <a:ext cx="2245896" cy="956992"/>
          </a:xfrm>
          <a:prstGeom prst="rect">
            <a:avLst/>
          </a:prstGeom>
          <a:solidFill>
            <a:srgbClr val="CCECFF"/>
          </a:solidFill>
          <a:ln w="190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10</a:t>
            </a: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  <a:r>
              <a:rPr lang="th-TH" sz="1400" b="1" dirty="0" err="1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คกก.</a:t>
            </a:r>
            <a:r>
              <a:rPr lang="en-US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PMS </a:t>
            </a:r>
            <a:r>
              <a:rPr lang="th-TH" sz="1400" b="1" i="1" u="sng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สุ่มตรวจ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หน่วยงาน</a:t>
            </a:r>
            <a:r>
              <a:rPr lang="th-TH" sz="14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ระดับกลางและต่ำเ</a:t>
            </a:r>
            <a:r>
              <a:rPr lang="th-TH" sz="1400" b="1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พื่อทวนสอบและถอดบทเรียน</a:t>
            </a:r>
            <a:endParaRPr kumimoji="0" lang="th-TH" sz="1400" b="1" i="0" u="none" strike="noStrike" cap="none" normalizeH="0" baseline="0" dirty="0" smtClean="0">
              <a:ln>
                <a:noFill/>
              </a:ln>
              <a:solidFill>
                <a:srgbClr val="000000"/>
              </a:solidFill>
              <a:effectLst/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cxnSp>
        <p:nvCxnSpPr>
          <p:cNvPr id="51" name="ลูกศรเชื่อมต่อแบบตรง 131"/>
          <p:cNvCxnSpPr/>
          <p:nvPr/>
        </p:nvCxnSpPr>
        <p:spPr>
          <a:xfrm rot="10800000" flipV="1">
            <a:off x="8062912" y="5911264"/>
            <a:ext cx="201199" cy="8552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ลูกศรเชื่อมต่อแบบตรง 131"/>
          <p:cNvCxnSpPr/>
          <p:nvPr/>
        </p:nvCxnSpPr>
        <p:spPr>
          <a:xfrm flipV="1">
            <a:off x="4441576" y="5257794"/>
            <a:ext cx="1" cy="192691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ลูกศรเชื่อมต่อแบบตรง 131"/>
          <p:cNvCxnSpPr/>
          <p:nvPr/>
        </p:nvCxnSpPr>
        <p:spPr>
          <a:xfrm flipV="1">
            <a:off x="1552642" y="4455582"/>
            <a:ext cx="1" cy="192691"/>
          </a:xfrm>
          <a:prstGeom prst="straightConnector1">
            <a:avLst/>
          </a:prstGeom>
          <a:ln w="25400">
            <a:solidFill>
              <a:srgbClr val="0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คำบรรยายภาพแบบสี่เหลี่ยมมุมมน 79"/>
          <p:cNvSpPr/>
          <p:nvPr/>
        </p:nvSpPr>
        <p:spPr>
          <a:xfrm>
            <a:off x="10961433" y="63422"/>
            <a:ext cx="1168399" cy="2884729"/>
          </a:xfrm>
          <a:prstGeom prst="wedgeRoundRectCallout">
            <a:avLst>
              <a:gd name="adj1" fmla="val -117422"/>
              <a:gd name="adj2" fmla="val -10252"/>
              <a:gd name="adj3" fmla="val 16667"/>
            </a:avLst>
          </a:prstGeom>
          <a:solidFill>
            <a:srgbClr val="FFFF00"/>
          </a:solidFill>
          <a:ln w="254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th-TH" sz="1400" b="1" u="sng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กพร</a:t>
            </a:r>
            <a:r>
              <a:rPr lang="th-TH" sz="1400" b="1" u="sng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.+</a:t>
            </a:r>
            <a:r>
              <a:rPr lang="th-TH" sz="1400" b="1" u="sng" dirty="0" err="1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กองผ</a:t>
            </a:r>
            <a:r>
              <a:rPr lang="th-TH" sz="1400" b="1" u="sng" dirty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lv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ออกแบบระบบการลงข้อมูลและประมวล ผลให้เชื่อม โยงกัน เพื่อ</a:t>
            </a:r>
            <a:r>
              <a:rPr lang="th-TH" sz="1400" b="1" i="1" u="sng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ลดเวลาและความผิด พลาด</a:t>
            </a:r>
          </a:p>
          <a:p>
            <a:pPr lv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endParaRPr lang="th-TH" sz="1400" b="1" u="sng" dirty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endParaRPr lang="th-TH" sz="1400" b="1" u="sng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3" name="คำบรรยายภาพแบบสี่เหลี่ยมมุมมน 98"/>
          <p:cNvSpPr/>
          <p:nvPr/>
        </p:nvSpPr>
        <p:spPr>
          <a:xfrm>
            <a:off x="5811366" y="4075379"/>
            <a:ext cx="2235197" cy="1024768"/>
          </a:xfrm>
          <a:prstGeom prst="wedgeRoundRectCallout">
            <a:avLst>
              <a:gd name="adj1" fmla="val 25432"/>
              <a:gd name="adj2" fmla="val 82455"/>
              <a:gd name="adj3" fmla="val 16667"/>
            </a:avLst>
          </a:prstGeom>
          <a:solidFill>
            <a:srgbClr val="FFFF00"/>
          </a:solidFill>
          <a:ln w="254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ออกแบบระบบการลงข้อมูลและประมวลผลให้เชื่อมโยงกัน เพื่อ</a:t>
            </a:r>
            <a:r>
              <a:rPr lang="th-TH" sz="1400" b="1" i="1" u="sng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ลดเวลาและความผิดพลาด</a:t>
            </a:r>
          </a:p>
          <a:p>
            <a:pPr lvl="0" algn="ctr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th-TH" sz="14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กพร</a:t>
            </a: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.+</a:t>
            </a:r>
            <a:r>
              <a:rPr lang="th-TH" sz="1400" b="1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กองจ</a:t>
            </a: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 </a:t>
            </a:r>
            <a:endParaRPr lang="th-TH" sz="1400" b="1" u="sng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pic>
        <p:nvPicPr>
          <p:cNvPr id="64" name="Picture 45" descr="20060107_STAR-SK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559918" y="718197"/>
            <a:ext cx="447894" cy="447894"/>
          </a:xfrm>
          <a:prstGeom prst="rect">
            <a:avLst/>
          </a:prstGeom>
          <a:noFill/>
        </p:spPr>
      </p:pic>
      <p:pic>
        <p:nvPicPr>
          <p:cNvPr id="65" name="Picture 45" descr="20060107_STAR-SK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120669" y="3746678"/>
            <a:ext cx="447894" cy="447894"/>
          </a:xfrm>
          <a:prstGeom prst="rect">
            <a:avLst/>
          </a:prstGeom>
          <a:noFill/>
        </p:spPr>
      </p:pic>
      <p:sp>
        <p:nvSpPr>
          <p:cNvPr id="66" name="คำบรรยายภาพแบบสี่เหลี่ยมมุมมน 98"/>
          <p:cNvSpPr/>
          <p:nvPr/>
        </p:nvSpPr>
        <p:spPr>
          <a:xfrm>
            <a:off x="2734988" y="2172599"/>
            <a:ext cx="2235197" cy="1195242"/>
          </a:xfrm>
          <a:prstGeom prst="wedgeRoundRectCallout">
            <a:avLst>
              <a:gd name="adj1" fmla="val -82922"/>
              <a:gd name="adj2" fmla="val -97890"/>
              <a:gd name="adj3" fmla="val 16667"/>
            </a:avLst>
          </a:prstGeom>
          <a:solidFill>
            <a:srgbClr val="FFFF00"/>
          </a:solidFill>
          <a:ln w="25400"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-</a:t>
            </a: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ปรับการรายงาน 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special report </a:t>
            </a:r>
            <a:r>
              <a:rPr lang="th-TH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ให้รวมอยู่กับหน้าการรายงานตัวชี้วัด </a:t>
            </a:r>
            <a:r>
              <a:rPr lang="en-US" sz="1400" b="1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(DOC) </a:t>
            </a:r>
            <a:endParaRPr lang="th-TH" sz="1400" b="1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lvl="0" algn="ctr" fontAlgn="base">
              <a:lnSpc>
                <a:spcPts val="1500"/>
              </a:lnSpc>
              <a:spcBef>
                <a:spcPct val="0"/>
              </a:spcBef>
              <a:spcAft>
                <a:spcPct val="0"/>
              </a:spcAft>
            </a:pPr>
            <a:r>
              <a:rPr lang="th-TH" sz="1400" b="1" u="sng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กพร</a:t>
            </a:r>
            <a:r>
              <a:rPr lang="th-TH" sz="1400" b="1" u="sng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.+</a:t>
            </a:r>
            <a:r>
              <a:rPr lang="th-TH" sz="1400" b="1" u="sng" dirty="0" err="1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กองผ</a:t>
            </a:r>
            <a:r>
              <a:rPr lang="th-TH" sz="1400" b="1" u="sng" dirty="0" smtClean="0">
                <a:solidFill>
                  <a:schemeClr val="tx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</p:txBody>
      </p:sp>
      <p:pic>
        <p:nvPicPr>
          <p:cNvPr id="68" name="Picture 45" descr="20060107_STAR-SKY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17849" y="2282770"/>
            <a:ext cx="447894" cy="447894"/>
          </a:xfrm>
          <a:prstGeom prst="rect">
            <a:avLst/>
          </a:prstGeom>
          <a:noFill/>
        </p:spPr>
      </p:pic>
      <p:sp>
        <p:nvSpPr>
          <p:cNvPr id="49" name="TextBox 48"/>
          <p:cNvSpPr txBox="1"/>
          <p:nvPr/>
        </p:nvSpPr>
        <p:spPr>
          <a:xfrm>
            <a:off x="669954" y="475298"/>
            <a:ext cx="1079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value</a:t>
            </a:r>
            <a:endParaRPr lang="en-US" sz="14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9100917" y="475298"/>
            <a:ext cx="1079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value</a:t>
            </a:r>
            <a:endParaRPr lang="en-US" sz="14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012816" y="5249626"/>
            <a:ext cx="1079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value</a:t>
            </a:r>
            <a:endParaRPr lang="en-US" sz="14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4010300" y="3940854"/>
            <a:ext cx="10796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 smtClean="0">
                <a:solidFill>
                  <a:srgbClr val="0000FF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Add value</a:t>
            </a:r>
            <a:endParaRPr lang="en-US" sz="1400" b="1" dirty="0">
              <a:solidFill>
                <a:srgbClr val="0000FF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190093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 animBg="1"/>
      <p:bldP spid="63" grpId="0" animBg="1"/>
      <p:bldP spid="6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4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81278">
            <a:off x="6741660" y="2253331"/>
            <a:ext cx="1636358" cy="1445028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81278">
            <a:off x="4789123" y="2510032"/>
            <a:ext cx="1611185" cy="1422799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81278">
            <a:off x="2935797" y="2829724"/>
            <a:ext cx="1613043" cy="1424439"/>
          </a:xfrm>
          <a:prstGeom prst="rect">
            <a:avLst/>
          </a:prstGeom>
        </p:spPr>
      </p:pic>
      <p:sp>
        <p:nvSpPr>
          <p:cNvPr id="33" name="Rectangle 32"/>
          <p:cNvSpPr/>
          <p:nvPr/>
        </p:nvSpPr>
        <p:spPr>
          <a:xfrm>
            <a:off x="285396" y="261257"/>
            <a:ext cx="11762859" cy="6305363"/>
          </a:xfrm>
          <a:prstGeom prst="rect">
            <a:avLst/>
          </a:prstGeom>
          <a:noFill/>
          <a:ln w="57150">
            <a:solidFill>
              <a:srgbClr val="FFC5C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652"/>
          </a:p>
        </p:txBody>
      </p:sp>
      <p:sp>
        <p:nvSpPr>
          <p:cNvPr id="18" name="Flowchart: Process 17"/>
          <p:cNvSpPr/>
          <p:nvPr/>
        </p:nvSpPr>
        <p:spPr>
          <a:xfrm>
            <a:off x="2659028" y="871863"/>
            <a:ext cx="6263779" cy="1721830"/>
          </a:xfrm>
          <a:prstGeom prst="flowChartProcess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 sz="1652" dirty="0"/>
          </a:p>
        </p:txBody>
      </p:sp>
      <p:grpSp>
        <p:nvGrpSpPr>
          <p:cNvPr id="32" name="Group 31"/>
          <p:cNvGrpSpPr/>
          <p:nvPr/>
        </p:nvGrpSpPr>
        <p:grpSpPr>
          <a:xfrm>
            <a:off x="416440" y="577942"/>
            <a:ext cx="11775560" cy="5014387"/>
            <a:chOff x="129203" y="-305419"/>
            <a:chExt cx="12831980" cy="5464251"/>
          </a:xfrm>
        </p:grpSpPr>
        <p:grpSp>
          <p:nvGrpSpPr>
            <p:cNvPr id="42" name="Group 41"/>
            <p:cNvGrpSpPr/>
            <p:nvPr/>
          </p:nvGrpSpPr>
          <p:grpSpPr>
            <a:xfrm>
              <a:off x="9570263" y="-305419"/>
              <a:ext cx="3390920" cy="3310144"/>
              <a:chOff x="9542936" y="-225191"/>
              <a:chExt cx="3390920" cy="3310144"/>
            </a:xfrm>
          </p:grpSpPr>
          <p:pic>
            <p:nvPicPr>
              <p:cNvPr id="44" name="Picture 43"/>
              <p:cNvPicPr>
                <a:picLocks noChangeAspect="1"/>
              </p:cNvPicPr>
              <p:nvPr/>
            </p:nvPicPr>
            <p:blipFill rotWithShape="1"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5613" t="-869" r="20215" b="33627"/>
              <a:stretch/>
            </p:blipFill>
            <p:spPr>
              <a:xfrm>
                <a:off x="9974980" y="-225191"/>
                <a:ext cx="2958876" cy="2399489"/>
              </a:xfrm>
              <a:prstGeom prst="rect">
                <a:avLst/>
              </a:prstGeom>
            </p:spPr>
          </p:pic>
          <p:sp>
            <p:nvSpPr>
              <p:cNvPr id="45" name="Rectangle 44"/>
              <p:cNvSpPr/>
              <p:nvPr/>
            </p:nvSpPr>
            <p:spPr>
              <a:xfrm>
                <a:off x="10555327" y="59691"/>
                <a:ext cx="1737711" cy="83917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ctr"/>
                <a:r>
                  <a:rPr lang="en-US" sz="2202" b="1" dirty="0" err="1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MoPH</a:t>
                </a:r>
                <a:r>
                  <a:rPr lang="en-US" sz="2202" b="1" dirty="0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4.0</a:t>
                </a:r>
              </a:p>
              <a:p>
                <a:pPr algn="ctr"/>
                <a:r>
                  <a:rPr lang="en-US" sz="2202" b="1" dirty="0" err="1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DoH</a:t>
                </a:r>
                <a:r>
                  <a:rPr lang="en-US" sz="2202" b="1" dirty="0">
                    <a:solidFill>
                      <a:srgbClr val="000099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 4.0</a:t>
                </a:r>
                <a:endParaRPr lang="th-TH" sz="2202" b="1" dirty="0">
                  <a:solidFill>
                    <a:srgbClr val="000099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  <p:pic>
            <p:nvPicPr>
              <p:cNvPr id="46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9542936" y="970346"/>
                <a:ext cx="2872926" cy="2114607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pic>
          <p:nvPicPr>
            <p:cNvPr id="47" name="Picture 46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26120" y="2428241"/>
              <a:ext cx="9796062" cy="2730591"/>
            </a:xfrm>
            <a:prstGeom prst="rect">
              <a:avLst/>
            </a:prstGeom>
          </p:spPr>
        </p:pic>
        <p:grpSp>
          <p:nvGrpSpPr>
            <p:cNvPr id="88" name="Group 87"/>
            <p:cNvGrpSpPr/>
            <p:nvPr/>
          </p:nvGrpSpPr>
          <p:grpSpPr>
            <a:xfrm rot="60000">
              <a:off x="5686756" y="3717900"/>
              <a:ext cx="2310230" cy="756000"/>
              <a:chOff x="5757374" y="3390090"/>
              <a:chExt cx="2310230" cy="756000"/>
            </a:xfrm>
          </p:grpSpPr>
          <p:sp>
            <p:nvSpPr>
              <p:cNvPr id="40" name="Freeform 39"/>
              <p:cNvSpPr/>
              <p:nvPr/>
            </p:nvSpPr>
            <p:spPr>
              <a:xfrm rot="120000">
                <a:off x="5795229" y="3390090"/>
                <a:ext cx="2268187" cy="756000"/>
              </a:xfrm>
              <a:custGeom>
                <a:avLst/>
                <a:gdLst>
                  <a:gd name="connsiteX0" fmla="*/ 0 w 2268187"/>
                  <a:gd name="connsiteY0" fmla="*/ 415636 h 760020"/>
                  <a:gd name="connsiteX1" fmla="*/ 2244436 w 2268187"/>
                  <a:gd name="connsiteY1" fmla="*/ 0 h 760020"/>
                  <a:gd name="connsiteX2" fmla="*/ 2268187 w 2268187"/>
                  <a:gd name="connsiteY2" fmla="*/ 308758 h 760020"/>
                  <a:gd name="connsiteX3" fmla="*/ 23750 w 2268187"/>
                  <a:gd name="connsiteY3" fmla="*/ 760020 h 760020"/>
                  <a:gd name="connsiteX4" fmla="*/ 0 w 2268187"/>
                  <a:gd name="connsiteY4" fmla="*/ 415636 h 76002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2268187" h="760020">
                    <a:moveTo>
                      <a:pt x="0" y="415636"/>
                    </a:moveTo>
                    <a:lnTo>
                      <a:pt x="2244436" y="0"/>
                    </a:lnTo>
                    <a:lnTo>
                      <a:pt x="2268187" y="308758"/>
                    </a:lnTo>
                    <a:lnTo>
                      <a:pt x="23750" y="760020"/>
                    </a:lnTo>
                    <a:lnTo>
                      <a:pt x="0" y="415636"/>
                    </a:lnTo>
                    <a:close/>
                  </a:path>
                </a:pathLst>
              </a:custGeom>
              <a:solidFill>
                <a:srgbClr val="A22700"/>
              </a:solidFill>
              <a:ln>
                <a:solidFill>
                  <a:schemeClr val="accent4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th-TH" sz="1652">
                  <a:solidFill>
                    <a:prstClr val="white"/>
                  </a:solidFill>
                </a:endParaRPr>
              </a:p>
            </p:txBody>
          </p:sp>
          <p:sp>
            <p:nvSpPr>
              <p:cNvPr id="49" name="Flowchart: Process 48"/>
              <p:cNvSpPr/>
              <p:nvPr/>
            </p:nvSpPr>
            <p:spPr>
              <a:xfrm rot="21000000">
                <a:off x="5757374" y="3637914"/>
                <a:ext cx="2310230" cy="233888"/>
              </a:xfrm>
              <a:prstGeom prst="flowChartProcess">
                <a:avLst/>
              </a:prstGeom>
              <a:no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2202" b="1" dirty="0">
                    <a:solidFill>
                      <a:prstClr val="white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  <a:latin typeface="Tahoma" pitchFamily="34" charset="0"/>
                    <a:ea typeface="Tahoma" pitchFamily="34" charset="0"/>
                    <a:cs typeface="Tahoma" pitchFamily="34" charset="0"/>
                  </a:rPr>
                  <a:t>PSDG Bridge</a:t>
                </a:r>
                <a:endParaRPr lang="th-TH" sz="2202" b="1" dirty="0">
                  <a:solidFill>
                    <a:prstClr val="white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p:grp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29203" y="2076768"/>
              <a:ext cx="2468612" cy="210479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  <p:sp>
        <p:nvSpPr>
          <p:cNvPr id="2" name="TextBox 1"/>
          <p:cNvSpPr txBox="1"/>
          <p:nvPr/>
        </p:nvSpPr>
        <p:spPr>
          <a:xfrm>
            <a:off x="3618509" y="5688025"/>
            <a:ext cx="4846651" cy="76944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Thank you</a:t>
            </a:r>
            <a:endParaRPr lang="en-US" sz="4400" b="1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074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2702</TotalTime>
  <Words>1511</Words>
  <Application>Microsoft Office PowerPoint</Application>
  <PresentationFormat>Widescreen</PresentationFormat>
  <Paragraphs>210</Paragraphs>
  <Slides>7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Calibri</vt:lpstr>
      <vt:lpstr>Calibri Light</vt:lpstr>
      <vt:lpstr>Cordia New</vt:lpstr>
      <vt:lpstr>Tahoma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254</cp:revision>
  <cp:lastPrinted>2017-05-08T09:08:28Z</cp:lastPrinted>
  <dcterms:created xsi:type="dcterms:W3CDTF">2017-03-28T09:00:47Z</dcterms:created>
  <dcterms:modified xsi:type="dcterms:W3CDTF">2017-05-09T01:34:10Z</dcterms:modified>
</cp:coreProperties>
</file>